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9" r:id="rId3"/>
    <p:sldId id="329" r:id="rId4"/>
    <p:sldId id="258" r:id="rId5"/>
    <p:sldId id="335" r:id="rId6"/>
    <p:sldId id="330" r:id="rId7"/>
    <p:sldId id="353" r:id="rId8"/>
    <p:sldId id="304" r:id="rId9"/>
    <p:sldId id="331" r:id="rId10"/>
    <p:sldId id="332" r:id="rId11"/>
    <p:sldId id="338" r:id="rId12"/>
    <p:sldId id="344" r:id="rId13"/>
    <p:sldId id="333" r:id="rId14"/>
    <p:sldId id="334" r:id="rId15"/>
    <p:sldId id="318" r:id="rId16"/>
    <p:sldId id="336" r:id="rId17"/>
    <p:sldId id="337" r:id="rId18"/>
    <p:sldId id="345" r:id="rId19"/>
    <p:sldId id="341" r:id="rId20"/>
    <p:sldId id="350" r:id="rId21"/>
    <p:sldId id="347" r:id="rId22"/>
    <p:sldId id="348" r:id="rId23"/>
    <p:sldId id="346" r:id="rId24"/>
    <p:sldId id="351" r:id="rId25"/>
    <p:sldId id="354" r:id="rId26"/>
    <p:sldId id="349" r:id="rId27"/>
    <p:sldId id="352" r:id="rId28"/>
    <p:sldId id="342" r:id="rId29"/>
    <p:sldId id="322" r:id="rId30"/>
    <p:sldId id="343" r:id="rId31"/>
    <p:sldId id="302" r:id="rId32"/>
  </p:sldIdLst>
  <p:sldSz cx="9144000" cy="6858000" type="screen4x3"/>
  <p:notesSz cx="6799263" cy="99298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3366"/>
    <a:srgbClr val="FFCC00"/>
    <a:srgbClr val="66FF99"/>
    <a:srgbClr val="66CCFF"/>
    <a:srgbClr val="008080"/>
    <a:srgbClr val="CC66FF"/>
    <a:srgbClr val="00FF00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720" y="1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51F4261B-0080-6A40-BA01-B37D6BD305E3}" type="datetime1">
              <a:rPr lang="fr-FR"/>
              <a:pPr>
                <a:defRPr/>
              </a:pPr>
              <a:t>28/11/18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MS PGothic" charset="0"/>
              </a:defRPr>
            </a:lvl1pPr>
          </a:lstStyle>
          <a:p>
            <a:pPr>
              <a:defRPr/>
            </a:pPr>
            <a:r>
              <a:rPr lang="fr-FR"/>
              <a:t>Titre de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E002023A-E1E8-4D42-A19B-79BCDE1913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8489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2D03E9B3-DAC7-974F-A9CB-78919074B559}" type="datetime1">
              <a:rPr lang="fr-FR"/>
              <a:pPr>
                <a:defRPr/>
              </a:pPr>
              <a:t>28/11/18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0"/>
            <a:r>
              <a:rPr lang="fr-FR" noProof="0"/>
              <a:t>Deuxième niveau</a:t>
            </a:r>
          </a:p>
          <a:p>
            <a:pPr lvl="0"/>
            <a:r>
              <a:rPr lang="fr-FR" noProof="0"/>
              <a:t>Troisième niveau</a:t>
            </a:r>
          </a:p>
          <a:p>
            <a:pPr lvl="0"/>
            <a:r>
              <a:rPr lang="fr-FR" noProof="0"/>
              <a:t>Quatrième niveau</a:t>
            </a:r>
          </a:p>
          <a:p>
            <a:pPr lv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MS PGothic" charset="0"/>
              </a:defRPr>
            </a:lvl1pPr>
          </a:lstStyle>
          <a:p>
            <a:pPr>
              <a:defRPr/>
            </a:pPr>
            <a:r>
              <a:rPr lang="fr-FR"/>
              <a:t>Titre de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15BD8F7E-7FCB-8B44-9A60-4515E8C20B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7284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Arial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Arial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Arial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Arial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z="24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sz="2400">
                <a:latin typeface="Calibri" charset="0"/>
              </a:rPr>
              <a:t>Vérifier les cut-offs d’AROME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z="24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z="24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sz="2400">
                <a:latin typeface="Calibri" charset="0"/>
              </a:rPr>
              <a:t>Vérifier les cut-offs d’AROME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sz="2400">
                <a:latin typeface="Calibri" charset="0"/>
              </a:rPr>
              <a:t>Vérifier les cut-offs d’AROME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z="24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sz="2400">
                <a:latin typeface="Calibri" charset="0"/>
              </a:rPr>
              <a:t>Donner les résolutions horizontales associées aux diverses troncatures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sz="2400">
                <a:latin typeface="Calibri" charset="0"/>
              </a:rPr>
              <a:t>Donner les résolutions horizontales associées aux diverses troncatures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z="24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z="24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z="24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Description : MFBLEU-R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17500"/>
            <a:ext cx="111601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 flipH="1">
            <a:off x="1014413" y="4181475"/>
            <a:ext cx="6129337" cy="0"/>
          </a:xfrm>
          <a:prstGeom prst="line">
            <a:avLst/>
          </a:prstGeom>
          <a:ln w="12700" cmpd="sng">
            <a:solidFill>
              <a:srgbClr val="008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2" name="Espace réservé du titre 1"/>
          <p:cNvSpPr>
            <a:spLocks noGrp="1"/>
          </p:cNvSpPr>
          <p:nvPr>
            <p:ph type="ctrTitle"/>
          </p:nvPr>
        </p:nvSpPr>
        <p:spPr>
          <a:xfrm>
            <a:off x="1014413" y="2835275"/>
            <a:ext cx="6672262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1229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14413" y="4552950"/>
            <a:ext cx="6634162" cy="942975"/>
          </a:xfrm>
        </p:spPr>
        <p:txBody>
          <a:bodyPr/>
          <a:lstStyle>
            <a:lvl1pPr marL="0" indent="0">
              <a:buFont typeface="Arial" charset="0"/>
              <a:buNone/>
              <a:defRPr sz="1600">
                <a:solidFill>
                  <a:srgbClr val="008FBD"/>
                </a:solidFill>
                <a:latin typeface="Arial" charset="0"/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68347794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Description : MFBLEU-R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5953125"/>
            <a:ext cx="5397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H="1">
            <a:off x="985838" y="949325"/>
            <a:ext cx="6129337" cy="0"/>
          </a:xfrm>
          <a:prstGeom prst="line">
            <a:avLst/>
          </a:prstGeom>
          <a:ln w="12700" cmpd="sng">
            <a:solidFill>
              <a:srgbClr val="008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600" y="326308"/>
            <a:ext cx="7813468" cy="687895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DF642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633413" y="1878535"/>
            <a:ext cx="7813675" cy="395922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DF6421"/>
              </a:buClr>
              <a:buSzTx/>
              <a:buFont typeface="Arial"/>
              <a:buChar char="•"/>
              <a:tabLst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633413" y="1032427"/>
            <a:ext cx="6219825" cy="5032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Page </a:t>
            </a:r>
            <a:fld id="{FB1F2E96-2D3B-ED44-863A-9CEB1C760752}" type="slidenum">
              <a:rPr lang="fr-FR"/>
              <a:pPr>
                <a:defRPr/>
              </a:pPr>
              <a:t>‹#›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2016 EUMETSAT SATELLITE METEOROLOGICAL CONFERENCE</a:t>
            </a:r>
          </a:p>
        </p:txBody>
      </p:sp>
    </p:spTree>
    <p:extLst>
      <p:ext uri="{BB962C8B-B14F-4D97-AF65-F5344CB8AC3E}">
        <p14:creationId xmlns:p14="http://schemas.microsoft.com/office/powerpoint/2010/main" val="330809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7C90-EFCC-774E-B1C2-BFE7B8ECCFCB}" type="datetimeFigureOut">
              <a:rPr lang="fr-FR"/>
              <a:pPr>
                <a:defRPr/>
              </a:pPr>
              <a:t>28/11/18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7814D7-4B31-8947-9DEB-79D5D7B3C8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4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52488" y="157163"/>
            <a:ext cx="557688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52488" y="1262063"/>
            <a:ext cx="76469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33413" y="6384925"/>
            <a:ext cx="1231900" cy="2555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50000"/>
              </a:lnSpc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Page </a:t>
            </a:r>
            <a:fld id="{576902E9-A196-7B4F-BB34-4011A6C89999}" type="slidenum">
              <a:rPr lang="fr-FR"/>
              <a:pPr>
                <a:defRPr/>
              </a:pPr>
              <a:t>‹#›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10" name="Espace réservé du pied de pag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14563" y="6384925"/>
            <a:ext cx="5343525" cy="255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MS PGothic" charset="0"/>
              </a:defRPr>
            </a:lvl1pPr>
          </a:lstStyle>
          <a:p>
            <a:pPr>
              <a:defRPr/>
            </a:pPr>
            <a:r>
              <a:rPr lang="fr-FR"/>
              <a:t>2016 EUMETSAT SATELLITE METEOROLOGICAL CONFERENCE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8FBD"/>
          </a:solidFill>
          <a:latin typeface="Arial" charset="0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charset="0"/>
          <a:cs typeface="MS PGothic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charset="0"/>
          <a:cs typeface="MS PGothic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charset="0"/>
          <a:cs typeface="MS PGothic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8FBD"/>
        </a:buClr>
        <a:buFont typeface="Arial" charset="0"/>
        <a:buChar char="•"/>
        <a:defRPr kern="1200">
          <a:solidFill>
            <a:schemeClr val="tx1"/>
          </a:solidFill>
          <a:latin typeface="Arial" charset="0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ctrTitle"/>
          </p:nvPr>
        </p:nvSpPr>
        <p:spPr>
          <a:xfrm>
            <a:off x="681038" y="2182813"/>
            <a:ext cx="8034337" cy="1609725"/>
          </a:xfrm>
        </p:spPr>
        <p:txBody>
          <a:bodyPr/>
          <a:lstStyle/>
          <a:p>
            <a:pPr eaLnBrk="1" hangingPunct="1"/>
            <a:r>
              <a:rPr lang="fr-FR" sz="3200">
                <a:latin typeface="Liberation Sans" charset="0"/>
                <a:ea typeface="ＭＳ Ｐゴシック" charset="0"/>
                <a:cs typeface="MS PGothic" charset="0"/>
              </a:rPr>
              <a:t>2</a:t>
            </a:r>
            <a:r>
              <a:rPr lang="fr-FR" sz="3200" baseline="30000">
                <a:latin typeface="Liberation Sans" charset="0"/>
                <a:ea typeface="ＭＳ Ｐゴシック" charset="0"/>
                <a:cs typeface="MS PGothic" charset="0"/>
              </a:rPr>
              <a:t>nd</a:t>
            </a:r>
            <a:r>
              <a:rPr lang="fr-FR" sz="3200">
                <a:latin typeface="Liberation Sans" charset="0"/>
                <a:ea typeface="ＭＳ Ｐゴシック" charset="0"/>
                <a:cs typeface="MS PGothic" charset="0"/>
              </a:rPr>
              <a:t> GODEX-NWP meeting:</a:t>
            </a:r>
            <a:br>
              <a:rPr lang="fr-FR" sz="3200">
                <a:latin typeface="Liberation Sans" charset="0"/>
                <a:ea typeface="ＭＳ Ｐゴシック" charset="0"/>
                <a:cs typeface="MS PGothic" charset="0"/>
              </a:rPr>
            </a:br>
            <a:r>
              <a:rPr lang="fr-FR" sz="3200">
                <a:latin typeface="Liberation Sans" charset="0"/>
                <a:ea typeface="ＭＳ Ｐゴシック" charset="0"/>
                <a:cs typeface="MS PGothic" charset="0"/>
              </a:rPr>
              <a:t>Météo-France status report</a:t>
            </a:r>
            <a:endParaRPr lang="fr-FR" sz="2800" b="0" i="1">
              <a:solidFill>
                <a:srgbClr val="FF0000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sz="2200">
                <a:latin typeface="Liberation Sans" charset="0"/>
                <a:ea typeface="ＭＳ Ｐゴシック" charset="0"/>
                <a:cs typeface="MS PGothic" charset="0"/>
              </a:rPr>
              <a:t>Jean-François Mahfouf and many colleagues</a:t>
            </a:r>
          </a:p>
          <a:p>
            <a:pPr eaLnBrk="1" hangingPunct="1"/>
            <a:r>
              <a:rPr lang="fr-FR" sz="2200">
                <a:latin typeface="Liberation Sans" charset="0"/>
                <a:ea typeface="ＭＳ Ｐゴシック" charset="0"/>
                <a:cs typeface="MS PGothic" charset="0"/>
              </a:rPr>
              <a:t>CNRM/GMAP/OBS (Toulouse, France)</a:t>
            </a:r>
          </a:p>
        </p:txBody>
      </p:sp>
      <p:pic>
        <p:nvPicPr>
          <p:cNvPr id="7171" name="Image 1" descr="CN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69888"/>
            <a:ext cx="11271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2" descr="CNRM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5026025"/>
            <a:ext cx="142398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410450" cy="992187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Observations in ARPEGE</a:t>
            </a:r>
          </a:p>
        </p:txBody>
      </p:sp>
      <p:pic>
        <p:nvPicPr>
          <p:cNvPr id="24578" name="Image 2" descr="nbobs_o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370013"/>
            <a:ext cx="4168775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Image 3" descr="dfs_op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0013"/>
            <a:ext cx="4033837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ZoneTexte 8"/>
          <p:cNvSpPr txBox="1">
            <a:spLocks noChangeArrowheads="1"/>
          </p:cNvSpPr>
          <p:nvPr/>
        </p:nvSpPr>
        <p:spPr bwMode="auto">
          <a:xfrm>
            <a:off x="1117600" y="5505450"/>
            <a:ext cx="3081338" cy="1138238"/>
          </a:xfrm>
          <a:prstGeom prst="rect">
            <a:avLst/>
          </a:prstGeom>
          <a:solidFill>
            <a:srgbClr val="FCD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dirty="0"/>
              <a:t>Fraction of observation types</a:t>
            </a:r>
          </a:p>
          <a:p>
            <a:pPr algn="ctr" eaLnBrk="1" hangingPunct="1"/>
            <a:r>
              <a:rPr lang="fr-FR" sz="2000" dirty="0">
                <a:solidFill>
                  <a:srgbClr val="FF0000"/>
                </a:solidFill>
              </a:rPr>
              <a:t>(</a:t>
            </a:r>
            <a:r>
              <a:rPr lang="fr-FR" sz="2000" dirty="0" err="1">
                <a:solidFill>
                  <a:srgbClr val="FF0000"/>
                </a:solidFill>
              </a:rPr>
              <a:t>conv</a:t>
            </a:r>
            <a:r>
              <a:rPr lang="fr-FR" sz="2000" dirty="0">
                <a:solidFill>
                  <a:srgbClr val="FF0000"/>
                </a:solidFill>
              </a:rPr>
              <a:t> = 9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>
                <a:solidFill>
                  <a:srgbClr val="FF0000"/>
                </a:solidFill>
              </a:rPr>
              <a:t>%)</a:t>
            </a:r>
          </a:p>
        </p:txBody>
      </p:sp>
      <p:sp>
        <p:nvSpPr>
          <p:cNvPr id="24581" name="ZoneTexte 11"/>
          <p:cNvSpPr txBox="1">
            <a:spLocks noChangeArrowheads="1"/>
          </p:cNvSpPr>
          <p:nvPr/>
        </p:nvSpPr>
        <p:spPr bwMode="auto">
          <a:xfrm>
            <a:off x="5181600" y="5505450"/>
            <a:ext cx="2506663" cy="113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dirty="0" smtClean="0"/>
              <a:t>DFS: information content </a:t>
            </a:r>
          </a:p>
          <a:p>
            <a:pPr algn="ctr" eaLnBrk="1" hangingPunct="1">
              <a:defRPr/>
            </a:pPr>
            <a:r>
              <a:rPr lang="fr-FR" sz="2000" dirty="0" smtClean="0">
                <a:solidFill>
                  <a:srgbClr val="FF0000"/>
                </a:solidFill>
              </a:rPr>
              <a:t>(</a:t>
            </a:r>
            <a:r>
              <a:rPr lang="fr-FR" sz="2000" dirty="0" err="1" smtClean="0">
                <a:solidFill>
                  <a:srgbClr val="FF0000"/>
                </a:solidFill>
              </a:rPr>
              <a:t>conv</a:t>
            </a:r>
            <a:r>
              <a:rPr lang="fr-FR" sz="2000" dirty="0" smtClean="0">
                <a:solidFill>
                  <a:srgbClr val="FF0000"/>
                </a:solidFill>
              </a:rPr>
              <a:t> = 25%)</a:t>
            </a:r>
          </a:p>
        </p:txBody>
      </p:sp>
      <p:sp>
        <p:nvSpPr>
          <p:cNvPr id="24582" name="ZoneTexte 9"/>
          <p:cNvSpPr txBox="1">
            <a:spLocks noChangeArrowheads="1"/>
          </p:cNvSpPr>
          <p:nvPr/>
        </p:nvSpPr>
        <p:spPr bwMode="auto">
          <a:xfrm>
            <a:off x="1668463" y="3027363"/>
            <a:ext cx="657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rgbClr val="FFFFFF"/>
                </a:solidFill>
              </a:rPr>
              <a:t>IASI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9088" y="1249363"/>
            <a:ext cx="1066800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/>
              <a:t>IR </a:t>
            </a:r>
            <a:r>
              <a:rPr lang="fr-FR" sz="1600" dirty="0" smtClean="0"/>
              <a:t>73 </a:t>
            </a:r>
            <a:r>
              <a:rPr lang="fr-FR" sz="1600" dirty="0"/>
              <a:t>%</a:t>
            </a:r>
          </a:p>
          <a:p>
            <a:pPr>
              <a:defRPr/>
            </a:pPr>
            <a:r>
              <a:rPr lang="fr-FR" sz="1600" dirty="0"/>
              <a:t>MW 12%</a:t>
            </a:r>
          </a:p>
        </p:txBody>
      </p:sp>
      <p:sp>
        <p:nvSpPr>
          <p:cNvPr id="24584" name="ZoneTexte 8"/>
          <p:cNvSpPr txBox="1">
            <a:spLocks noChangeArrowheads="1"/>
          </p:cNvSpPr>
          <p:nvPr/>
        </p:nvSpPr>
        <p:spPr bwMode="auto">
          <a:xfrm>
            <a:off x="7948613" y="1249363"/>
            <a:ext cx="1066800" cy="584200"/>
          </a:xfrm>
          <a:prstGeom prst="rect">
            <a:avLst/>
          </a:prstGeom>
          <a:solidFill>
            <a:srgbClr val="D7E4B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dirty="0"/>
              <a:t>IR </a:t>
            </a:r>
            <a:r>
              <a:rPr lang="fr-FR" sz="1600" dirty="0" smtClean="0"/>
              <a:t>28 </a:t>
            </a:r>
            <a:r>
              <a:rPr lang="fr-FR" sz="1600" dirty="0"/>
              <a:t>%</a:t>
            </a:r>
          </a:p>
          <a:p>
            <a:pPr eaLnBrk="1" hangingPunct="1"/>
            <a:r>
              <a:rPr lang="fr-FR" sz="1600" dirty="0"/>
              <a:t>MW </a:t>
            </a:r>
            <a:r>
              <a:rPr lang="fr-FR" sz="1600" dirty="0" smtClean="0"/>
              <a:t>26 %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36F728EC-E1FB-3E4D-A8D9-69506BBD8D3A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11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Forecast scores for ARPEGE (Z @ 500hPa)</a:t>
            </a:r>
          </a:p>
        </p:txBody>
      </p:sp>
      <p:pic>
        <p:nvPicPr>
          <p:cNvPr id="26627" name="Image 2" descr="__modeles_DEV_graphes_scores_GLOBAUX_annu__HISTO-M12_EQM_Z_ISOB500_XMODELES_00_TP_ECH72_EUR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379788"/>
            <a:ext cx="5434012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age 1" descr="__modeles_DEV_graphes_scores_GLOBAUX_annu__HISTO-M12_EQM_Z_ISOB500_XMODELES_00_TP_ECH48_EURO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112838"/>
            <a:ext cx="521017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vers la gauche 3"/>
          <p:cNvSpPr/>
          <p:nvPr/>
        </p:nvSpPr>
        <p:spPr>
          <a:xfrm>
            <a:off x="5759450" y="2022475"/>
            <a:ext cx="2228850" cy="1063625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Europe 48 h</a:t>
            </a:r>
          </a:p>
        </p:txBody>
      </p:sp>
      <p:sp>
        <p:nvSpPr>
          <p:cNvPr id="5" name="Flèche vers la droite 4"/>
          <p:cNvSpPr/>
          <p:nvPr/>
        </p:nvSpPr>
        <p:spPr>
          <a:xfrm>
            <a:off x="1092200" y="4903788"/>
            <a:ext cx="2111375" cy="1106487"/>
          </a:xfrm>
          <a:prstGeom prst="rightArrow">
            <a:avLst/>
          </a:prstGeom>
          <a:solidFill>
            <a:srgbClr val="B3A2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Europe 72 h</a:t>
            </a:r>
          </a:p>
        </p:txBody>
      </p:sp>
      <p:sp>
        <p:nvSpPr>
          <p:cNvPr id="26631" name="ZoneTexte 5"/>
          <p:cNvSpPr txBox="1">
            <a:spLocks noChangeArrowheads="1"/>
          </p:cNvSpPr>
          <p:nvPr/>
        </p:nvSpPr>
        <p:spPr bwMode="auto">
          <a:xfrm>
            <a:off x="6645275" y="1112838"/>
            <a:ext cx="2052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b="1" dirty="0">
                <a:solidFill>
                  <a:srgbClr val="0000FF"/>
                </a:solidFill>
                <a:latin typeface="Arial" charset="0"/>
                <a:cs typeface="Arial" charset="0"/>
              </a:rPr>
              <a:t>Météo-France</a:t>
            </a:r>
          </a:p>
          <a:p>
            <a:pPr eaLnBrk="1" hangingPunct="1"/>
            <a:r>
              <a:rPr lang="fr-FR" sz="1600" b="1" dirty="0">
                <a:solidFill>
                  <a:srgbClr val="00FF00"/>
                </a:solidFill>
                <a:latin typeface="Arial" charset="0"/>
                <a:cs typeface="Arial" charset="0"/>
              </a:rPr>
              <a:t>ECMWF</a:t>
            </a:r>
          </a:p>
          <a:p>
            <a:pPr eaLnBrk="1" hangingPunct="1"/>
            <a:r>
              <a:rPr lang="fr-FR" sz="16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MetOffice</a:t>
            </a:r>
            <a:endParaRPr lang="fr-FR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fr-FR" sz="1600" b="1" dirty="0" smtClean="0">
                <a:latin typeface="Arial" charset="0"/>
                <a:cs typeface="Arial" charset="0"/>
              </a:rPr>
              <a:t>DWD</a:t>
            </a:r>
            <a:endParaRPr lang="fr-FR" sz="16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Z:\mahfouf\NAEDEX\MF_GT_Observer_ListeCibleRadiosond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527175"/>
            <a:ext cx="7196137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7508" name="Text Box 4"/>
          <p:cNvSpPr txBox="1">
            <a:spLocks noChangeArrowheads="1"/>
          </p:cNvSpPr>
          <p:nvPr/>
        </p:nvSpPr>
        <p:spPr bwMode="auto">
          <a:xfrm>
            <a:off x="7339013" y="5907088"/>
            <a:ext cx="7477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cs typeface="Arial" charset="0"/>
              </a:rPr>
              <a:t>19 RS</a:t>
            </a:r>
          </a:p>
        </p:txBody>
      </p:sp>
      <p:sp>
        <p:nvSpPr>
          <p:cNvPr id="917509" name="Text Box 5"/>
          <p:cNvSpPr txBox="1">
            <a:spLocks noChangeArrowheads="1"/>
          </p:cNvSpPr>
          <p:nvPr/>
        </p:nvSpPr>
        <p:spPr bwMode="auto">
          <a:xfrm>
            <a:off x="7012694" y="1916466"/>
            <a:ext cx="1666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fr-FR" dirty="0">
                <a:cs typeface="Arial" charset="0"/>
              </a:rPr>
              <a:t>5</a:t>
            </a:r>
            <a:r>
              <a:rPr lang="fr-FR" dirty="0" smtClean="0">
                <a:cs typeface="Arial" charset="0"/>
              </a:rPr>
              <a:t> </a:t>
            </a:r>
            <a:r>
              <a:rPr lang="fr-FR" dirty="0" err="1">
                <a:cs typeface="Arial" charset="0"/>
              </a:rPr>
              <a:t>automatic</a:t>
            </a:r>
            <a:endParaRPr lang="fr-FR" dirty="0">
              <a:cs typeface="Arial" charset="0"/>
            </a:endParaRPr>
          </a:p>
        </p:txBody>
      </p:sp>
      <p:sp>
        <p:nvSpPr>
          <p:cNvPr id="917510" name="Text Box 6"/>
          <p:cNvSpPr txBox="1">
            <a:spLocks noChangeArrowheads="1"/>
          </p:cNvSpPr>
          <p:nvPr/>
        </p:nvSpPr>
        <p:spPr bwMode="auto">
          <a:xfrm>
            <a:off x="4333875" y="1157288"/>
            <a:ext cx="2541588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dirty="0">
                <a:cs typeface="Arial" charset="0"/>
              </a:rPr>
              <a:t>EUMETNET-ASAP</a:t>
            </a:r>
          </a:p>
        </p:txBody>
      </p:sp>
      <p:sp>
        <p:nvSpPr>
          <p:cNvPr id="28677" name="Titre 1"/>
          <p:cNvSpPr>
            <a:spLocks noGrp="1"/>
          </p:cNvSpPr>
          <p:nvPr>
            <p:ph type="title"/>
          </p:nvPr>
        </p:nvSpPr>
        <p:spPr>
          <a:xfrm>
            <a:off x="609600" y="85725"/>
            <a:ext cx="8153400" cy="990600"/>
          </a:xfrm>
        </p:spPr>
        <p:txBody>
          <a:bodyPr/>
          <a:lstStyle/>
          <a:p>
            <a:r>
              <a:rPr lang="fr-FR">
                <a:ea typeface="ＭＳ Ｐゴシック" charset="0"/>
              </a:rPr>
              <a:t>The MF upper air network (2018)</a:t>
            </a:r>
          </a:p>
        </p:txBody>
      </p:sp>
      <p:pic>
        <p:nvPicPr>
          <p:cNvPr id="28678" name="Image 6" descr="Logo_MeteoFrance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17500"/>
            <a:ext cx="60166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270000" y="2533650"/>
            <a:ext cx="1481138" cy="141287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70000" y="1874838"/>
            <a:ext cx="333375" cy="658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1" name="ZoneTexte 4"/>
          <p:cNvSpPr txBox="1">
            <a:spLocks noChangeArrowheads="1"/>
          </p:cNvSpPr>
          <p:nvPr/>
        </p:nvSpPr>
        <p:spPr bwMode="auto">
          <a:xfrm>
            <a:off x="376238" y="1258888"/>
            <a:ext cx="170815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solidFill>
                  <a:srgbClr val="FF0000"/>
                </a:solidFill>
              </a:rPr>
              <a:t>@ Threat !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993775" cy="500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6738937" cy="992187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Regional model AROME (France)</a:t>
            </a:r>
          </a:p>
        </p:txBody>
      </p:sp>
      <p:pic>
        <p:nvPicPr>
          <p:cNvPr id="29698" name="Image 1" descr="new_resolution_ar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39875"/>
            <a:ext cx="399573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9225" y="1149350"/>
            <a:ext cx="5162550" cy="53038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FBD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800" dirty="0" smtClean="0">
                <a:ea typeface="Arial Unicode MS" charset="0"/>
                <a:cs typeface="Arial Unicode MS" charset="0"/>
              </a:rPr>
              <a:t>Spectral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limited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area non-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hydrostatic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model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with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explicit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moist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convection (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since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12/2008)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fr-FR" sz="1800" dirty="0" smtClean="0">
                <a:ea typeface="Arial Unicode MS" charset="0"/>
                <a:cs typeface="Arial Unicode MS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800" dirty="0" smtClean="0">
                <a:ea typeface="Arial Unicode MS" charset="0"/>
                <a:cs typeface="Arial Unicode MS" charset="0"/>
              </a:rPr>
              <a:t>Horizontal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resolution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: 1.3 km </a:t>
            </a:r>
            <a:r>
              <a:rPr lang="fr-FR" sz="1800" dirty="0" smtClean="0">
                <a:solidFill>
                  <a:srgbClr val="1F497D"/>
                </a:solidFill>
                <a:ea typeface="Arial Unicode MS" charset="0"/>
                <a:cs typeface="Arial Unicode MS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*</a:t>
            </a:r>
            <a:r>
              <a:rPr lang="fr-FR" sz="1800" dirty="0" smtClean="0">
                <a:solidFill>
                  <a:srgbClr val="1F497D"/>
                </a:solidFill>
                <a:ea typeface="Arial Unicode MS" charset="0"/>
                <a:cs typeface="Arial Unicode MS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fr-FR" sz="1800" dirty="0" smtClean="0">
              <a:ea typeface="Arial Unicode MS" charset="0"/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800" dirty="0" smtClean="0">
                <a:ea typeface="Arial Unicode MS" charset="0"/>
                <a:cs typeface="Arial Unicode MS" charset="0"/>
              </a:rPr>
              <a:t>90 vertical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levels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(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from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5 m up to 10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hPa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) </a:t>
            </a:r>
            <a:r>
              <a:rPr lang="fr-FR" sz="1800" dirty="0" smtClean="0">
                <a:solidFill>
                  <a:srgbClr val="1F497D"/>
                </a:solidFill>
                <a:ea typeface="Arial Unicode MS" charset="0"/>
                <a:cs typeface="Arial Unicode MS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*</a:t>
            </a:r>
            <a:r>
              <a:rPr lang="fr-FR" sz="1800" dirty="0" smtClean="0">
                <a:solidFill>
                  <a:srgbClr val="1F497D"/>
                </a:solidFill>
                <a:ea typeface="Arial Unicode MS" charset="0"/>
                <a:cs typeface="Arial Unicode MS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fr-FR" sz="1800" dirty="0" smtClean="0">
              <a:ea typeface="Arial Unicode MS" charset="0"/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800" dirty="0" smtClean="0">
                <a:ea typeface="Arial Unicode MS" charset="0"/>
                <a:cs typeface="Arial Unicode MS" charset="0"/>
              </a:rPr>
              <a:t>3D-Var assimilation (1-h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window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) + IAU </a:t>
            </a:r>
            <a:r>
              <a:rPr lang="fr-FR" sz="1800" dirty="0" smtClean="0">
                <a:solidFill>
                  <a:srgbClr val="1F497D"/>
                </a:solidFill>
                <a:ea typeface="Arial Unicode MS" charset="0"/>
                <a:cs typeface="Arial Unicode MS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*</a:t>
            </a:r>
            <a:r>
              <a:rPr lang="fr-FR" sz="1800" dirty="0" smtClean="0">
                <a:solidFill>
                  <a:srgbClr val="1F497D"/>
                </a:solidFill>
                <a:ea typeface="Arial Unicode MS" charset="0"/>
                <a:cs typeface="Arial Unicode MS" charset="0"/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fr-FR" sz="1800" dirty="0" smtClean="0">
              <a:ea typeface="Arial Unicode MS" charset="0"/>
              <a:cs typeface="Arial Unicode MS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1800" b="1" dirty="0" err="1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Same</a:t>
            </a:r>
            <a:r>
              <a:rPr lang="fr-FR" sz="1800" b="1" dirty="0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 observations as in ARPEGE: 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fr-FR" sz="1800" b="1" dirty="0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	(+) radar Z (RH) &amp; DOW (8 km) – </a:t>
            </a:r>
            <a:r>
              <a:rPr lang="fr-FR" sz="1800" b="1" dirty="0" err="1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raw</a:t>
            </a:r>
            <a:r>
              <a:rPr lang="fr-FR" sz="1800" b="1" dirty="0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 SEVIRI 	radiances (NWC-SAF </a:t>
            </a:r>
            <a:r>
              <a:rPr lang="fr-FR" sz="1800" b="1" dirty="0" err="1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cloud</a:t>
            </a:r>
            <a:r>
              <a:rPr lang="fr-FR" sz="1800" b="1" dirty="0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mask</a:t>
            </a:r>
            <a:r>
              <a:rPr lang="fr-FR" sz="1800" b="1" dirty="0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 + LSA-	SAF </a:t>
            </a:r>
            <a:r>
              <a:rPr lang="fr-FR" sz="1800" b="1" dirty="0" err="1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emissivity</a:t>
            </a:r>
            <a:r>
              <a:rPr lang="fr-FR" sz="1800" b="1" dirty="0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 atlas) 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fr-FR" sz="1800" b="1" dirty="0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	(-) GNSS-RO – </a:t>
            </a:r>
            <a:r>
              <a:rPr lang="fr-FR" sz="1800" b="1" dirty="0" err="1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CrIS</a:t>
            </a:r>
            <a:r>
              <a:rPr lang="fr-FR" sz="1800" b="1" dirty="0" smtClean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 and AIRS radiances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fr-FR" sz="1800" dirty="0" smtClean="0">
              <a:ea typeface="Arial Unicode MS" charset="0"/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800" dirty="0" err="1" smtClean="0">
                <a:ea typeface="Arial Unicode MS" charset="0"/>
                <a:cs typeface="Arial Unicode MS" charset="0"/>
              </a:rPr>
              <a:t>Forecast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range :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from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7 to 48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hours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(8 times a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day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) –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cut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-off: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between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20 min and 3.5 h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fr-FR" sz="1800" dirty="0" smtClean="0">
              <a:ea typeface="Arial Unicode MS" charset="0"/>
              <a:cs typeface="Arial Unicode MS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fr-FR" sz="1800" dirty="0">
              <a:ea typeface="Arial Unicode MS" charset="0"/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600" b="1" i="1" dirty="0" err="1" smtClean="0">
                <a:ea typeface="Arial Unicode MS" charset="0"/>
                <a:cs typeface="Arial Unicode MS" charset="0"/>
              </a:rPr>
              <a:t>Nowcasting</a:t>
            </a:r>
            <a:r>
              <a:rPr lang="fr-FR" sz="1600" b="1" i="1" dirty="0" smtClean="0">
                <a:ea typeface="Arial Unicode MS" charset="0"/>
                <a:cs typeface="Arial Unicode MS" charset="0"/>
              </a:rPr>
              <a:t> version</a:t>
            </a:r>
            <a:r>
              <a:rPr lang="fr-FR" sz="1600" i="1" dirty="0" smtClean="0">
                <a:ea typeface="Arial Unicode MS" charset="0"/>
                <a:cs typeface="Arial Unicode MS" charset="0"/>
              </a:rPr>
              <a:t> (</a:t>
            </a:r>
            <a:r>
              <a:rPr lang="fr-FR" sz="1600" i="1" dirty="0" err="1" smtClean="0">
                <a:ea typeface="Arial Unicode MS" charset="0"/>
                <a:cs typeface="Arial Unicode MS" charset="0"/>
              </a:rPr>
              <a:t>operational</a:t>
            </a:r>
            <a:r>
              <a:rPr lang="fr-FR" sz="1600" i="1" dirty="0" smtClean="0">
                <a:ea typeface="Arial Unicode MS" charset="0"/>
                <a:cs typeface="Arial Unicode MS" charset="0"/>
              </a:rPr>
              <a:t> </a:t>
            </a:r>
            <a:r>
              <a:rPr lang="fr-FR" sz="1600" i="1" dirty="0" err="1" smtClean="0">
                <a:ea typeface="Arial Unicode MS" charset="0"/>
                <a:cs typeface="Arial Unicode MS" charset="0"/>
              </a:rPr>
              <a:t>since</a:t>
            </a:r>
            <a:r>
              <a:rPr lang="fr-FR" sz="1600" i="1" dirty="0" smtClean="0">
                <a:ea typeface="Arial Unicode MS" charset="0"/>
                <a:cs typeface="Arial Unicode MS" charset="0"/>
              </a:rPr>
              <a:t> 04/2016) :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600" i="1" dirty="0" err="1" smtClean="0">
                <a:ea typeface="Arial Unicode MS" charset="0"/>
                <a:cs typeface="Arial Unicode MS" charset="0"/>
              </a:rPr>
              <a:t>forecasts</a:t>
            </a:r>
            <a:r>
              <a:rPr lang="fr-FR" sz="1600" i="1" dirty="0" smtClean="0">
                <a:ea typeface="Arial Unicode MS" charset="0"/>
                <a:cs typeface="Arial Unicode MS" charset="0"/>
              </a:rPr>
              <a:t> up to 6 h </a:t>
            </a:r>
            <a:r>
              <a:rPr lang="fr-FR" sz="1600" i="1" dirty="0" err="1" smtClean="0">
                <a:ea typeface="Arial Unicode MS" charset="0"/>
                <a:cs typeface="Arial Unicode MS" charset="0"/>
              </a:rPr>
              <a:t>issued</a:t>
            </a:r>
            <a:r>
              <a:rPr lang="fr-FR" sz="1600" i="1" dirty="0" smtClean="0">
                <a:ea typeface="Arial Unicode MS" charset="0"/>
                <a:cs typeface="Arial Unicode MS" charset="0"/>
              </a:rPr>
              <a:t> </a:t>
            </a:r>
            <a:r>
              <a:rPr lang="fr-FR" sz="1600" i="1" dirty="0" err="1" smtClean="0">
                <a:ea typeface="Arial Unicode MS" charset="0"/>
                <a:cs typeface="Arial Unicode MS" charset="0"/>
              </a:rPr>
              <a:t>every</a:t>
            </a:r>
            <a:r>
              <a:rPr lang="fr-FR" sz="1600" i="1" dirty="0" smtClean="0">
                <a:ea typeface="Arial Unicode MS" charset="0"/>
                <a:cs typeface="Arial Unicode MS" charset="0"/>
              </a:rPr>
              <a:t> </a:t>
            </a:r>
            <a:r>
              <a:rPr lang="fr-FR" sz="1600" i="1" dirty="0" err="1" smtClean="0">
                <a:ea typeface="Arial Unicode MS" charset="0"/>
                <a:cs typeface="Arial Unicode MS" charset="0"/>
              </a:rPr>
              <a:t>hour</a:t>
            </a:r>
            <a:r>
              <a:rPr lang="fr-FR" sz="1600" i="1" dirty="0" smtClean="0">
                <a:ea typeface="Arial Unicode MS" charset="0"/>
                <a:cs typeface="Arial Unicode MS" charset="0"/>
              </a:rPr>
              <a:t> (assimilation not </a:t>
            </a:r>
            <a:r>
              <a:rPr lang="fr-FR" sz="1600" i="1" dirty="0" err="1" smtClean="0">
                <a:ea typeface="Arial Unicode MS" charset="0"/>
                <a:cs typeface="Arial Unicode MS" charset="0"/>
              </a:rPr>
              <a:t>cycled</a:t>
            </a:r>
            <a:r>
              <a:rPr lang="fr-FR" sz="1600" i="1" dirty="0" smtClean="0">
                <a:ea typeface="Arial Unicode MS" charset="0"/>
                <a:cs typeface="Arial Unicode MS" charset="0"/>
              </a:rPr>
              <a:t>)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600" i="1" dirty="0" smtClean="0">
                <a:ea typeface="Arial Unicode MS" charset="0"/>
                <a:cs typeface="Arial Unicode MS" charset="0"/>
              </a:rPr>
              <a:t>Assimilation </a:t>
            </a:r>
            <a:r>
              <a:rPr lang="fr-FR" sz="1600" i="1" dirty="0" err="1" smtClean="0">
                <a:ea typeface="Arial Unicode MS" charset="0"/>
                <a:cs typeface="Arial Unicode MS" charset="0"/>
              </a:rPr>
              <a:t>window</a:t>
            </a:r>
            <a:r>
              <a:rPr lang="fr-FR" sz="1600" i="1" dirty="0" smtClean="0">
                <a:ea typeface="Arial Unicode MS" charset="0"/>
                <a:cs typeface="Arial Unicode MS" charset="0"/>
              </a:rPr>
              <a:t> [-10 min, + 10 min]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600" i="1" dirty="0" err="1" smtClean="0">
                <a:ea typeface="Arial Unicode MS" charset="0"/>
                <a:cs typeface="Arial Unicode MS" charset="0"/>
              </a:rPr>
              <a:t>Cut</a:t>
            </a:r>
            <a:r>
              <a:rPr lang="fr-FR" sz="1600" i="1" dirty="0" smtClean="0">
                <a:ea typeface="Arial Unicode MS" charset="0"/>
                <a:cs typeface="Arial Unicode MS" charset="0"/>
              </a:rPr>
              <a:t>-off : 10 min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fr-FR" sz="1800" dirty="0" smtClean="0">
              <a:ea typeface="Arial Unicode MS" charset="0"/>
              <a:cs typeface="Arial Unicode MS" charset="0"/>
            </a:endParaRPr>
          </a:p>
          <a:p>
            <a:pPr lvl="1">
              <a:spcBef>
                <a:spcPct val="0"/>
              </a:spcBef>
              <a:defRPr/>
            </a:pPr>
            <a:endParaRPr lang="fr-FR" sz="1800" dirty="0" smtClean="0">
              <a:ea typeface="Arial Unicode MS" charset="0"/>
              <a:cs typeface="Arial Unicode MS" charset="0"/>
            </a:endParaRPr>
          </a:p>
          <a:p>
            <a:pPr lvl="1">
              <a:spcBef>
                <a:spcPct val="0"/>
              </a:spcBef>
              <a:defRPr/>
            </a:pPr>
            <a:endParaRPr lang="fr-FR" sz="2100" dirty="0" smtClean="0">
              <a:ea typeface="Arial Unicode MS" charset="0"/>
              <a:cs typeface="Arial Unicode MS" charset="0"/>
            </a:endParaRPr>
          </a:p>
          <a:p>
            <a:pPr lvl="1">
              <a:spcBef>
                <a:spcPct val="0"/>
              </a:spcBef>
              <a:buFont typeface="Wingdings" charset="0"/>
              <a:buNone/>
              <a:defRPr/>
            </a:pPr>
            <a:endParaRPr lang="fr-FR" dirty="0">
              <a:ea typeface="Arial Unicode MS" charset="0"/>
              <a:cs typeface="Arial Unicode MS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907088" y="5089525"/>
            <a:ext cx="2058987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fr-FR" sz="1800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lang="fr-FR" sz="1800" dirty="0">
                <a:solidFill>
                  <a:schemeClr val="tx2"/>
                </a:solidFill>
                <a:latin typeface="Arial"/>
                <a:cs typeface="Arial"/>
              </a:rPr>
              <a:t>) </a:t>
            </a:r>
            <a:r>
              <a:rPr lang="fr-FR" sz="1800" dirty="0" err="1">
                <a:solidFill>
                  <a:schemeClr val="tx2"/>
                </a:solidFill>
                <a:latin typeface="Arial"/>
                <a:cs typeface="Arial"/>
              </a:rPr>
              <a:t>since</a:t>
            </a:r>
            <a:r>
              <a:rPr lang="fr-FR" sz="1800" dirty="0">
                <a:solidFill>
                  <a:schemeClr val="tx2"/>
                </a:solidFill>
                <a:latin typeface="Arial"/>
                <a:cs typeface="Arial"/>
              </a:rPr>
              <a:t> 04/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6902450" cy="992187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Observations in AROME 3D-Var</a:t>
            </a:r>
          </a:p>
        </p:txBody>
      </p:sp>
      <p:sp>
        <p:nvSpPr>
          <p:cNvPr id="25603" name="ZoneTexte 3"/>
          <p:cNvSpPr txBox="1">
            <a:spLocks noChangeArrowheads="1"/>
          </p:cNvSpPr>
          <p:nvPr/>
        </p:nvSpPr>
        <p:spPr bwMode="auto">
          <a:xfrm>
            <a:off x="4826000" y="1281113"/>
            <a:ext cx="3962400" cy="31702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Radar DOW + </a:t>
            </a:r>
            <a:r>
              <a:rPr lang="fr-FR" sz="2000" b="1" dirty="0" smtClean="0">
                <a:solidFill>
                  <a:srgbClr val="996633"/>
                </a:solidFill>
                <a:latin typeface="Arial" charset="0"/>
                <a:cs typeface="Arial" charset="0"/>
              </a:rPr>
              <a:t>Z (RH)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Surface (SYNOP + RADOME)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sz="2000" b="1" dirty="0" err="1" smtClean="0">
                <a:solidFill>
                  <a:srgbClr val="FF3AE4"/>
                </a:solidFill>
                <a:latin typeface="Arial" charset="0"/>
                <a:cs typeface="Arial" charset="0"/>
              </a:rPr>
              <a:t>Radiosoundings</a:t>
            </a:r>
            <a:r>
              <a:rPr lang="fr-FR" sz="2000" b="1" dirty="0" smtClean="0">
                <a:solidFill>
                  <a:srgbClr val="FF3AE4"/>
                </a:solidFill>
                <a:latin typeface="Arial" charset="0"/>
                <a:cs typeface="Arial" charset="0"/>
              </a:rPr>
              <a:t> (BUFR HR)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sz="2000" b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Aircrafts</a:t>
            </a:r>
            <a:endParaRPr lang="fr-FR" sz="2000" b="1" dirty="0" smtClean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33EBF1"/>
                </a:solidFill>
                <a:latin typeface="Arial" charset="0"/>
                <a:cs typeface="Arial" charset="0"/>
              </a:rPr>
              <a:t>GEO radiances (METEOSAT)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999900"/>
                </a:solidFill>
                <a:latin typeface="Arial" charset="0"/>
                <a:cs typeface="Arial" charset="0"/>
              </a:rPr>
              <a:t>LEO satellites (IASI, AMSU, </a:t>
            </a:r>
            <a:r>
              <a:rPr lang="fr-FR" sz="2000" b="1" dirty="0" err="1" smtClean="0">
                <a:solidFill>
                  <a:srgbClr val="999900"/>
                </a:solidFill>
                <a:latin typeface="Arial" charset="0"/>
                <a:cs typeface="Arial" charset="0"/>
              </a:rPr>
              <a:t>AMVs</a:t>
            </a:r>
            <a:r>
              <a:rPr lang="fr-FR" sz="2000" b="1" dirty="0" smtClean="0">
                <a:solidFill>
                  <a:srgbClr val="999900"/>
                </a:solidFill>
                <a:latin typeface="Arial" charset="0"/>
                <a:cs typeface="Arial" charset="0"/>
              </a:rPr>
              <a:t>, SCAT)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Ground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based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GNSS (ZTD)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03263" y="5783263"/>
            <a:ext cx="6475412" cy="923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latin typeface="Arial"/>
                <a:cs typeface="Arial"/>
              </a:rPr>
              <a:t>Data </a:t>
            </a:r>
            <a:r>
              <a:rPr lang="fr-FR" sz="1800" dirty="0" err="1">
                <a:latin typeface="Arial"/>
                <a:cs typeface="Arial"/>
              </a:rPr>
              <a:t>availability</a:t>
            </a:r>
            <a:r>
              <a:rPr lang="fr-FR" sz="1800" dirty="0">
                <a:latin typeface="Arial"/>
                <a:cs typeface="Arial"/>
              </a:rPr>
              <a:t> for AROME-NWC : radar, surface, IASI, AMSU-A/MHS radiances (</a:t>
            </a:r>
            <a:r>
              <a:rPr lang="fr-FR" sz="1800" dirty="0" err="1">
                <a:latin typeface="Arial"/>
                <a:cs typeface="Arial"/>
              </a:rPr>
              <a:t>from</a:t>
            </a:r>
            <a:r>
              <a:rPr lang="fr-FR" sz="1800" dirty="0">
                <a:latin typeface="Arial"/>
                <a:cs typeface="Arial"/>
              </a:rPr>
              <a:t> Lannion) and ASCAT </a:t>
            </a:r>
            <a:r>
              <a:rPr lang="fr-FR" sz="1800" dirty="0" err="1">
                <a:latin typeface="Arial"/>
                <a:cs typeface="Arial"/>
              </a:rPr>
              <a:t>winds</a:t>
            </a:r>
            <a:r>
              <a:rPr lang="fr-FR" sz="1800" dirty="0">
                <a:latin typeface="Arial"/>
                <a:cs typeface="Arial"/>
              </a:rPr>
              <a:t> (</a:t>
            </a:r>
            <a:r>
              <a:rPr lang="fr-FR" sz="1800" dirty="0" err="1">
                <a:latin typeface="Arial"/>
                <a:cs typeface="Arial"/>
              </a:rPr>
              <a:t>from</a:t>
            </a:r>
            <a:r>
              <a:rPr lang="fr-FR" sz="1800" dirty="0">
                <a:latin typeface="Arial"/>
                <a:cs typeface="Arial"/>
              </a:rPr>
              <a:t> EARS)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826000" y="4638675"/>
            <a:ext cx="3962400" cy="706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/>
              <a:t>Spatial </a:t>
            </a:r>
            <a:r>
              <a:rPr lang="fr-FR" sz="2000" dirty="0" err="1"/>
              <a:t>thinning</a:t>
            </a:r>
            <a:r>
              <a:rPr lang="fr-FR" sz="2000" dirty="0"/>
              <a:t> of satellite </a:t>
            </a:r>
            <a:r>
              <a:rPr lang="fr-FR" sz="2000" dirty="0" err="1"/>
              <a:t>obs</a:t>
            </a:r>
            <a:endParaRPr lang="fr-FR" sz="2000" dirty="0"/>
          </a:p>
          <a:p>
            <a:pPr>
              <a:defRPr/>
            </a:pPr>
            <a:r>
              <a:rPr lang="fr-FR" sz="2000" dirty="0" err="1"/>
              <a:t>between</a:t>
            </a:r>
            <a:r>
              <a:rPr lang="fr-FR" sz="2000" dirty="0"/>
              <a:t> 80 and 125 km</a:t>
            </a:r>
          </a:p>
        </p:txBody>
      </p:sp>
      <p:sp>
        <p:nvSpPr>
          <p:cNvPr id="31749" name="ZoneTexte 2"/>
          <p:cNvSpPr txBox="1">
            <a:spLocks noChangeArrowheads="1"/>
          </p:cNvSpPr>
          <p:nvPr/>
        </p:nvSpPr>
        <p:spPr bwMode="auto">
          <a:xfrm>
            <a:off x="531813" y="1149350"/>
            <a:ext cx="4119562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dirty="0"/>
              <a:t>Satellite observations = </a:t>
            </a:r>
            <a:r>
              <a:rPr lang="fr-FR" dirty="0" smtClean="0"/>
              <a:t>12 </a:t>
            </a:r>
            <a:r>
              <a:rPr lang="fr-FR" dirty="0"/>
              <a:t>%</a:t>
            </a:r>
          </a:p>
          <a:p>
            <a:pPr eaLnBrk="1" hangingPunct="1"/>
            <a:endParaRPr lang="fr-FR" dirty="0"/>
          </a:p>
        </p:txBody>
      </p:sp>
      <p:pic>
        <p:nvPicPr>
          <p:cNvPr id="31750" name="Image 2" descr="prop_obs_mens_util_a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654175"/>
            <a:ext cx="3875087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6902450" cy="992187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Information content of observations</a:t>
            </a:r>
          </a:p>
        </p:txBody>
      </p:sp>
      <p:sp>
        <p:nvSpPr>
          <p:cNvPr id="33794" name="ZoneTexte 2"/>
          <p:cNvSpPr txBox="1">
            <a:spLocks noChangeArrowheads="1"/>
          </p:cNvSpPr>
          <p:nvPr/>
        </p:nvSpPr>
        <p:spPr bwMode="auto">
          <a:xfrm>
            <a:off x="1455738" y="5783263"/>
            <a:ext cx="191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latin typeface="Arial" charset="0"/>
                <a:cs typeface="Arial" charset="0"/>
              </a:rPr>
              <a:t>Rainy period</a:t>
            </a:r>
          </a:p>
        </p:txBody>
      </p:sp>
      <p:sp>
        <p:nvSpPr>
          <p:cNvPr id="33795" name="ZoneTexte 8"/>
          <p:cNvSpPr txBox="1">
            <a:spLocks noChangeArrowheads="1"/>
          </p:cNvSpPr>
          <p:nvPr/>
        </p:nvSpPr>
        <p:spPr bwMode="auto">
          <a:xfrm>
            <a:off x="5791200" y="5792788"/>
            <a:ext cx="1604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latin typeface="Arial" charset="0"/>
                <a:cs typeface="Arial" charset="0"/>
              </a:rPr>
              <a:t>Dry period</a:t>
            </a:r>
          </a:p>
        </p:txBody>
      </p:sp>
      <p:pic>
        <p:nvPicPr>
          <p:cNvPr id="33796" name="Image 1" descr="dfs_arop_R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149350"/>
            <a:ext cx="4421187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mage 2" descr="dfs_ar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149350"/>
            <a:ext cx="42735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36813" y="3141663"/>
            <a:ext cx="13440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Radar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RH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799" name="ZoneTexte 4"/>
          <p:cNvSpPr txBox="1">
            <a:spLocks noChangeArrowheads="1"/>
          </p:cNvSpPr>
          <p:nvPr/>
        </p:nvSpPr>
        <p:spPr bwMode="auto">
          <a:xfrm>
            <a:off x="1169988" y="2911475"/>
            <a:ext cx="1266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rgbClr val="D9D9D9"/>
                </a:solidFill>
              </a:rPr>
              <a:t>Radar Vr</a:t>
            </a:r>
          </a:p>
        </p:txBody>
      </p:sp>
      <p:sp>
        <p:nvSpPr>
          <p:cNvPr id="33800" name="ZoneTexte 5"/>
          <p:cNvSpPr txBox="1">
            <a:spLocks noChangeArrowheads="1"/>
          </p:cNvSpPr>
          <p:nvPr/>
        </p:nvSpPr>
        <p:spPr bwMode="auto">
          <a:xfrm>
            <a:off x="5540375" y="2493963"/>
            <a:ext cx="1119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rgbClr val="D9D9D9"/>
                </a:solidFill>
              </a:rPr>
              <a:t>Surface</a:t>
            </a:r>
          </a:p>
        </p:txBody>
      </p:sp>
      <p:sp>
        <p:nvSpPr>
          <p:cNvPr id="33801" name="ZoneTexte 6"/>
          <p:cNvSpPr txBox="1">
            <a:spLocks noChangeArrowheads="1"/>
          </p:cNvSpPr>
          <p:nvPr/>
        </p:nvSpPr>
        <p:spPr bwMode="auto">
          <a:xfrm>
            <a:off x="6694488" y="3314700"/>
            <a:ext cx="106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D9D9D9"/>
                </a:solidFill>
              </a:rPr>
              <a:t>Aircrafts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6738937" cy="992187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Regional model AROME (overseas)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9225" y="4038600"/>
            <a:ext cx="8755063" cy="2530475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FBD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fr-FR" sz="1800" dirty="0" smtClean="0">
                <a:ea typeface="Arial Unicode MS" charset="0"/>
                <a:cs typeface="Arial Unicode MS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0"/>
              </a:spcBef>
              <a:defRPr/>
            </a:pPr>
            <a:r>
              <a:rPr lang="fr-FR" sz="1800" dirty="0" smtClean="0">
                <a:ea typeface="Arial Unicode MS" charset="0"/>
                <a:cs typeface="Arial Unicode MS" charset="0"/>
              </a:rPr>
              <a:t>Horizontal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resolution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: 2.5 km </a:t>
            </a:r>
            <a:r>
              <a:rPr lang="fr-FR" sz="1800" dirty="0" smtClean="0">
                <a:solidFill>
                  <a:srgbClr val="1F497D"/>
                </a:solidFill>
                <a:ea typeface="Arial Unicode MS" charset="0"/>
                <a:cs typeface="Arial Unicode MS" charset="0"/>
              </a:rPr>
              <a:t>- 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90 vertical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levels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 </a:t>
            </a:r>
          </a:p>
          <a:p>
            <a:pPr>
              <a:lnSpc>
                <a:spcPct val="70000"/>
              </a:lnSpc>
              <a:spcBef>
                <a:spcPct val="0"/>
              </a:spcBef>
              <a:defRPr/>
            </a:pPr>
            <a:endParaRPr lang="fr-FR" sz="1800" dirty="0">
              <a:solidFill>
                <a:srgbClr val="1F497D"/>
              </a:solidFill>
              <a:ea typeface="Arial Unicode MS" charset="0"/>
              <a:cs typeface="Arial Unicode MS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defRPr/>
            </a:pPr>
            <a:r>
              <a:rPr lang="fr-FR" sz="1800" dirty="0" err="1" smtClean="0">
                <a:ea typeface="Arial Unicode MS" charset="0"/>
                <a:cs typeface="Arial Unicode MS" charset="0"/>
              </a:rPr>
              <a:t>Coupling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with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a 1D- mixed layer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ocean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model (SST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prediction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)</a:t>
            </a:r>
          </a:p>
          <a:p>
            <a:pPr>
              <a:lnSpc>
                <a:spcPct val="70000"/>
              </a:lnSpc>
              <a:spcBef>
                <a:spcPct val="0"/>
              </a:spcBef>
              <a:defRPr/>
            </a:pPr>
            <a:endParaRPr lang="fr-FR" sz="1800" dirty="0" smtClean="0">
              <a:ea typeface="Arial Unicode MS" charset="0"/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800" dirty="0">
                <a:ea typeface="Arial Unicode MS" charset="0"/>
                <a:cs typeface="Arial Unicode MS" charset="0"/>
              </a:rPr>
              <a:t>I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nitial conditions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from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ECMWF (altitude) – ARPEGE (surface) =&gt;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introduced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using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an IAU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algorithm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in the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previous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6-h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forecast</a:t>
            </a:r>
            <a:endParaRPr lang="fr-FR" sz="1800" dirty="0" smtClean="0">
              <a:solidFill>
                <a:srgbClr val="1F497D"/>
              </a:solidFill>
              <a:ea typeface="Arial Unicode MS" charset="0"/>
              <a:cs typeface="Arial Unicode MS" charset="0"/>
            </a:endParaRPr>
          </a:p>
          <a:p>
            <a:pPr marL="0" indent="0">
              <a:lnSpc>
                <a:spcPct val="7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fr-FR" sz="1800" dirty="0" smtClean="0">
              <a:ea typeface="Arial Unicode MS" charset="0"/>
              <a:cs typeface="Arial Unicode MS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defRPr/>
            </a:pPr>
            <a:r>
              <a:rPr lang="fr-FR" sz="1800" dirty="0" err="1" smtClean="0">
                <a:ea typeface="Arial Unicode MS" charset="0"/>
                <a:cs typeface="Arial Unicode MS" charset="0"/>
              </a:rPr>
              <a:t>Coupling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files :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hourly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forecasts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from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IFS (ECMWF)</a:t>
            </a:r>
          </a:p>
          <a:p>
            <a:pPr>
              <a:lnSpc>
                <a:spcPct val="70000"/>
              </a:lnSpc>
              <a:spcBef>
                <a:spcPct val="0"/>
              </a:spcBef>
              <a:defRPr/>
            </a:pPr>
            <a:endParaRPr lang="fr-FR" sz="1800" dirty="0" smtClean="0">
              <a:ea typeface="Arial Unicode MS" charset="0"/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800" dirty="0" err="1" smtClean="0">
                <a:ea typeface="Arial Unicode MS" charset="0"/>
                <a:cs typeface="Arial Unicode MS" charset="0"/>
              </a:rPr>
              <a:t>Forecast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ranges :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from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36 to 42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hours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(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twice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 a </a:t>
            </a:r>
            <a:r>
              <a:rPr lang="fr-FR" sz="1800" dirty="0" err="1" smtClean="0">
                <a:ea typeface="Arial Unicode MS" charset="0"/>
                <a:cs typeface="Arial Unicode MS" charset="0"/>
              </a:rPr>
              <a:t>day</a:t>
            </a:r>
            <a:r>
              <a:rPr lang="fr-FR" sz="1800" dirty="0" smtClean="0">
                <a:ea typeface="Arial Unicode MS" charset="0"/>
                <a:cs typeface="Arial Unicode MS" charset="0"/>
              </a:rPr>
              <a:t>)</a:t>
            </a:r>
          </a:p>
        </p:txBody>
      </p:sp>
      <p:pic>
        <p:nvPicPr>
          <p:cNvPr id="35843" name="Image 2" descr="Capture d’écran 2018-11-09 à 09.38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149350"/>
            <a:ext cx="576738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8063" y="1357313"/>
            <a:ext cx="2919412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latin typeface="Arial"/>
                <a:cs typeface="Arial"/>
              </a:rPr>
              <a:t>5 </a:t>
            </a:r>
            <a:r>
              <a:rPr lang="fr-FR" sz="2000" dirty="0" err="1">
                <a:latin typeface="Arial"/>
                <a:cs typeface="Arial"/>
              </a:rPr>
              <a:t>domains</a:t>
            </a:r>
            <a:r>
              <a:rPr lang="fr-FR" sz="2000" dirty="0">
                <a:latin typeface="Arial"/>
                <a:cs typeface="Arial"/>
              </a:rPr>
              <a:t> :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b="1" dirty="0">
                <a:latin typeface="Arial"/>
                <a:cs typeface="Arial"/>
              </a:rPr>
              <a:t>CARABBIAN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b="1" dirty="0">
                <a:latin typeface="Arial"/>
                <a:cs typeface="Arial"/>
              </a:rPr>
              <a:t>GUYANA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b="1" dirty="0">
                <a:latin typeface="Arial"/>
                <a:cs typeface="Arial"/>
              </a:rPr>
              <a:t>REUNION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b="1" dirty="0">
                <a:latin typeface="Arial"/>
                <a:cs typeface="Arial"/>
              </a:rPr>
              <a:t>NEW CALEDONIA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b="1" dirty="0">
                <a:latin typeface="Arial"/>
                <a:cs typeface="Arial"/>
              </a:rPr>
              <a:t>FRENCH POLYNESIA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6738937" cy="992187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Regional model AROME (ensemble)</a:t>
            </a:r>
          </a:p>
        </p:txBody>
      </p:sp>
      <p:pic>
        <p:nvPicPr>
          <p:cNvPr id="37890" name="Image 1" descr="Capture d’écran 2018-11-09 à 10.34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3" y="3836988"/>
            <a:ext cx="494982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66533" y="1163638"/>
            <a:ext cx="8332788" cy="22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latin typeface="Arial"/>
                <a:cs typeface="Arial"/>
              </a:rPr>
              <a:t>Ensemble </a:t>
            </a:r>
            <a:r>
              <a:rPr lang="fr-FR" sz="2000" b="1" dirty="0" err="1">
                <a:latin typeface="Arial"/>
                <a:cs typeface="Arial"/>
              </a:rPr>
              <a:t>Prediction</a:t>
            </a:r>
            <a:r>
              <a:rPr lang="fr-FR" sz="2000" b="1" dirty="0">
                <a:latin typeface="Arial"/>
                <a:cs typeface="Arial"/>
              </a:rPr>
              <a:t> System </a:t>
            </a:r>
            <a:r>
              <a:rPr lang="fr-FR" sz="2000" b="1" dirty="0" err="1">
                <a:latin typeface="Arial"/>
                <a:cs typeface="Arial"/>
              </a:rPr>
              <a:t>with</a:t>
            </a:r>
            <a:r>
              <a:rPr lang="fr-FR" sz="2000" b="1" dirty="0">
                <a:latin typeface="Arial"/>
                <a:cs typeface="Arial"/>
              </a:rPr>
              <a:t> 12 </a:t>
            </a:r>
            <a:r>
              <a:rPr lang="fr-FR" sz="2000" b="1" dirty="0" err="1">
                <a:latin typeface="Arial"/>
                <a:cs typeface="Arial"/>
              </a:rPr>
              <a:t>members</a:t>
            </a:r>
            <a:r>
              <a:rPr lang="fr-FR" sz="2000" b="1" dirty="0">
                <a:latin typeface="Arial"/>
                <a:cs typeface="Arial"/>
              </a:rPr>
              <a:t> @ 2.5 km / 90 </a:t>
            </a:r>
            <a:r>
              <a:rPr lang="fr-FR" sz="2000" b="1" dirty="0" err="1">
                <a:latin typeface="Arial"/>
                <a:cs typeface="Arial"/>
              </a:rPr>
              <a:t>levels</a:t>
            </a:r>
            <a:endParaRPr lang="fr-FR" sz="2000" b="1" dirty="0">
              <a:latin typeface="Arial"/>
              <a:cs typeface="Arial"/>
            </a:endParaRPr>
          </a:p>
          <a:p>
            <a:pPr>
              <a:defRPr/>
            </a:pPr>
            <a:endParaRPr lang="fr-FR" sz="2000" b="1" dirty="0">
              <a:latin typeface="Arial"/>
              <a:cs typeface="Arial"/>
            </a:endParaRPr>
          </a:p>
          <a:p>
            <a:pPr>
              <a:defRPr/>
            </a:pPr>
            <a:r>
              <a:rPr lang="fr-FR" sz="2000" dirty="0">
                <a:latin typeface="Arial"/>
                <a:cs typeface="Arial"/>
              </a:rPr>
              <a:t>Sources of </a:t>
            </a:r>
            <a:r>
              <a:rPr lang="fr-FR" sz="2000" dirty="0" err="1">
                <a:latin typeface="Arial"/>
                <a:cs typeface="Arial"/>
              </a:rPr>
              <a:t>uncertainties</a:t>
            </a:r>
            <a:r>
              <a:rPr lang="fr-FR" sz="2000" dirty="0">
                <a:latin typeface="Arial"/>
                <a:cs typeface="Arial"/>
              </a:rPr>
              <a:t> :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>
                <a:latin typeface="Arial"/>
                <a:cs typeface="Arial"/>
              </a:rPr>
              <a:t>Initial conditions (AEARP perturbations -&gt; AEARO)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 err="1">
                <a:latin typeface="Arial"/>
                <a:cs typeface="Arial"/>
              </a:rPr>
              <a:t>Lateral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boundary</a:t>
            </a:r>
            <a:r>
              <a:rPr lang="fr-FR" sz="2000" dirty="0">
                <a:latin typeface="Arial"/>
                <a:cs typeface="Arial"/>
              </a:rPr>
              <a:t> conditions (PEARP)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>
                <a:latin typeface="Arial"/>
                <a:cs typeface="Arial"/>
              </a:rPr>
              <a:t>Model </a:t>
            </a:r>
            <a:r>
              <a:rPr lang="fr-FR" sz="2000" dirty="0" err="1">
                <a:latin typeface="Arial"/>
                <a:cs typeface="Arial"/>
              </a:rPr>
              <a:t>uncertainities</a:t>
            </a:r>
            <a:r>
              <a:rPr lang="fr-FR" sz="2000" dirty="0">
                <a:latin typeface="Arial"/>
                <a:cs typeface="Arial"/>
              </a:rPr>
              <a:t> : surface and </a:t>
            </a:r>
            <a:r>
              <a:rPr lang="fr-FR" sz="2000" dirty="0" err="1">
                <a:latin typeface="Arial"/>
                <a:cs typeface="Arial"/>
              </a:rPr>
              <a:t>stochastic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physics</a:t>
            </a:r>
            <a:endParaRPr lang="fr-FR" sz="2000" dirty="0">
              <a:latin typeface="Arial"/>
              <a:cs typeface="Arial"/>
            </a:endParaRPr>
          </a:p>
          <a:p>
            <a:pPr>
              <a:defRPr/>
            </a:pPr>
            <a:r>
              <a:rPr lang="fr-FR" sz="2000" dirty="0" err="1">
                <a:latin typeface="Arial"/>
                <a:cs typeface="Arial"/>
              </a:rPr>
              <a:t>Forecast</a:t>
            </a:r>
            <a:r>
              <a:rPr lang="fr-FR" sz="2000" dirty="0">
                <a:latin typeface="Arial"/>
                <a:cs typeface="Arial"/>
              </a:rPr>
              <a:t> ranges : 09 and 21 UTC (51 h) – 03 and 15 UTC (45 h)</a:t>
            </a:r>
          </a:p>
        </p:txBody>
      </p:sp>
      <p:sp>
        <p:nvSpPr>
          <p:cNvPr id="37892" name="ZoneTexte 7"/>
          <p:cNvSpPr txBox="1">
            <a:spLocks noChangeArrowheads="1"/>
          </p:cNvSpPr>
          <p:nvPr/>
        </p:nvSpPr>
        <p:spPr bwMode="auto">
          <a:xfrm>
            <a:off x="5662434" y="3586163"/>
            <a:ext cx="3036887" cy="224631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>
                <a:latin typeface="Arial" charset="0"/>
                <a:cs typeface="Arial" charset="0"/>
              </a:rPr>
              <a:t>Ensemble Data Assimilation System </a:t>
            </a:r>
            <a:r>
              <a:rPr lang="fr-FR" sz="2000" b="1" dirty="0" err="1">
                <a:latin typeface="Arial" charset="0"/>
                <a:cs typeface="Arial" charset="0"/>
              </a:rPr>
              <a:t>with</a:t>
            </a:r>
            <a:endParaRPr lang="fr-FR" sz="20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fr-FR" sz="2000" b="1" dirty="0">
                <a:latin typeface="Arial" charset="0"/>
                <a:cs typeface="Arial" charset="0"/>
              </a:rPr>
              <a:t>25 </a:t>
            </a:r>
            <a:r>
              <a:rPr lang="fr-FR" sz="2000" b="1" dirty="0" err="1">
                <a:latin typeface="Arial" charset="0"/>
                <a:cs typeface="Arial" charset="0"/>
              </a:rPr>
              <a:t>members</a:t>
            </a:r>
            <a:r>
              <a:rPr lang="fr-FR" sz="2000" b="1" dirty="0">
                <a:latin typeface="Arial" charset="0"/>
                <a:cs typeface="Arial" charset="0"/>
              </a:rPr>
              <a:t> @ 3.25 km</a:t>
            </a:r>
          </a:p>
          <a:p>
            <a:pPr eaLnBrk="1" hangingPunct="1"/>
            <a:r>
              <a:rPr lang="fr-FR" sz="2000" dirty="0">
                <a:latin typeface="Arial" charset="0"/>
                <a:cs typeface="Arial" charset="0"/>
              </a:rPr>
              <a:t>3D-Var (3-h) </a:t>
            </a:r>
            <a:r>
              <a:rPr lang="fr-FR" sz="2000" dirty="0" err="1">
                <a:latin typeface="Arial" charset="0"/>
                <a:cs typeface="Arial" charset="0"/>
              </a:rPr>
              <a:t>perturbed</a:t>
            </a:r>
            <a:r>
              <a:rPr lang="fr-FR" sz="2000" dirty="0">
                <a:latin typeface="Arial" charset="0"/>
                <a:cs typeface="Arial" charset="0"/>
              </a:rPr>
              <a:t> observations</a:t>
            </a:r>
          </a:p>
          <a:p>
            <a:pPr eaLnBrk="1" hangingPunct="1"/>
            <a:r>
              <a:rPr lang="fr-FR" sz="2000" dirty="0">
                <a:latin typeface="Arial" charset="0"/>
                <a:cs typeface="Arial" charset="0"/>
              </a:rPr>
              <a:t>LBC : AEARP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128DD4AB-2A0F-864B-AD85-D9DEEA724786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18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Current e-suite (operational in 02/2019)</a:t>
            </a:r>
          </a:p>
        </p:txBody>
      </p:sp>
      <p:pic>
        <p:nvPicPr>
          <p:cNvPr id="44035" name="Image 1" descr="MF-NWP-20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196975"/>
            <a:ext cx="8142287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27713" y="5565775"/>
            <a:ext cx="2978150" cy="1074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9518CCC0-E839-8C4F-8444-DFEE1F335038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19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Changes in observation usage (02/2019)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fr-FR" sz="2000" dirty="0">
                <a:latin typeface="Liberation Sans" charset="0"/>
                <a:ea typeface="ＭＳ Ｐゴシック" charset="0"/>
                <a:cs typeface="MS PGothic" charset="0"/>
              </a:rPr>
              <a:t>I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nter-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channel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correlations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of observation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errors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for IASI and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CrIS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hyperspectral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sounders</a:t>
            </a: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IASI </a:t>
            </a:r>
            <a:r>
              <a:rPr lang="fr-FR" sz="2000" dirty="0" err="1">
                <a:latin typeface="Liberation Sans" charset="0"/>
                <a:ea typeface="ＭＳ Ｐゴシック" charset="0"/>
                <a:cs typeface="MS PGothic" charset="0"/>
              </a:rPr>
              <a:t>l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ow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 err="1">
                <a:latin typeface="Liberation Sans" charset="0"/>
                <a:ea typeface="ＭＳ Ｐゴシック" charset="0"/>
                <a:cs typeface="MS PGothic" charset="0"/>
              </a:rPr>
              <a:t>peaking</a:t>
            </a:r>
            <a:r>
              <a:rPr lang="fr-FR" sz="2000" dirty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channels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over continents (</a:t>
            </a:r>
            <a:r>
              <a:rPr lang="fr-FR" sz="2000" dirty="0" err="1">
                <a:latin typeface="Liberation Sans" charset="0"/>
                <a:ea typeface="ＭＳ Ｐゴシック" charset="0"/>
                <a:cs typeface="MS PGothic" charset="0"/>
              </a:rPr>
              <a:t>emissivity</a:t>
            </a:r>
            <a:r>
              <a:rPr lang="fr-FR" sz="2000" dirty="0">
                <a:latin typeface="Liberation Sans" charset="0"/>
                <a:ea typeface="ＭＳ Ｐゴシック" charset="0"/>
                <a:cs typeface="MS PGothic" charset="0"/>
              </a:rPr>
              <a:t> atlas + </a:t>
            </a:r>
            <a:r>
              <a:rPr lang="fr-FR" sz="2000" dirty="0" err="1">
                <a:latin typeface="Liberation Sans" charset="0"/>
                <a:ea typeface="ＭＳ Ｐゴシック" charset="0"/>
                <a:cs typeface="MS PGothic" charset="0"/>
              </a:rPr>
              <a:t>T</a:t>
            </a:r>
            <a:r>
              <a:rPr lang="fr-FR" sz="2000" baseline="-25000" dirty="0" err="1">
                <a:latin typeface="Liberation Sans" charset="0"/>
                <a:ea typeface="ＭＳ Ｐゴシック" charset="0"/>
                <a:cs typeface="MS PGothic" charset="0"/>
              </a:rPr>
              <a:t>s</a:t>
            </a:r>
            <a:r>
              <a:rPr lang="fr-FR" sz="2000" dirty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 err="1">
                <a:latin typeface="Liberation Sans" charset="0"/>
                <a:ea typeface="ＭＳ Ｐゴシック" charset="0"/>
                <a:cs typeface="MS PGothic" charset="0"/>
              </a:rPr>
              <a:t>retrieval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)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Revised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microwave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emissivity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atlases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over continents (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monthly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)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Variational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bias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correction for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ground-based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GNSS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sz="2000" i="1" dirty="0" err="1">
                <a:latin typeface="Liberation Sans" charset="0"/>
                <a:ea typeface="ＭＳ Ｐゴシック" charset="0"/>
                <a:cs typeface="MS PGothic" charset="0"/>
              </a:rPr>
              <a:t>AMVs</a:t>
            </a:r>
            <a:r>
              <a:rPr lang="fr-FR" sz="2000" i="1" dirty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i="1" dirty="0" err="1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2000" i="1" dirty="0">
                <a:latin typeface="Liberation Sans" charset="0"/>
                <a:ea typeface="ＭＳ Ｐゴシック" charset="0"/>
                <a:cs typeface="MS PGothic" charset="0"/>
              </a:rPr>
              <a:t> GOES-16 </a:t>
            </a:r>
            <a:endParaRPr lang="fr-FR" sz="2000" i="1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fr-FR" sz="2000" i="1" dirty="0" err="1" smtClean="0">
                <a:latin typeface="Liberation Sans" charset="0"/>
                <a:ea typeface="ＭＳ Ｐゴシック" charset="0"/>
                <a:cs typeface="MS PGothic" charset="0"/>
              </a:rPr>
              <a:t>Ocean</a:t>
            </a:r>
            <a:r>
              <a:rPr lang="fr-FR" sz="2000" i="1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i="1" dirty="0" err="1">
                <a:latin typeface="Liberation Sans" charset="0"/>
                <a:ea typeface="ＭＳ Ｐゴシック" charset="0"/>
                <a:cs typeface="MS PGothic" charset="0"/>
              </a:rPr>
              <a:t>winds</a:t>
            </a:r>
            <a:r>
              <a:rPr lang="fr-FR" sz="2000" i="1" dirty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i="1" dirty="0" err="1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2000" i="1" dirty="0">
                <a:latin typeface="Liberation Sans" charset="0"/>
                <a:ea typeface="ＭＳ Ｐゴシック" charset="0"/>
                <a:cs typeface="MS PGothic" charset="0"/>
              </a:rPr>
              <a:t> Ku band OSCAT </a:t>
            </a:r>
            <a:r>
              <a:rPr lang="fr-FR" sz="2000" i="1" dirty="0" err="1">
                <a:latin typeface="Liberation Sans" charset="0"/>
                <a:ea typeface="ＭＳ Ｐゴシック" charset="0"/>
                <a:cs typeface="MS PGothic" charset="0"/>
              </a:rPr>
              <a:t>scatterometer</a:t>
            </a:r>
            <a:r>
              <a:rPr lang="fr-FR" sz="2000" i="1" dirty="0">
                <a:latin typeface="Liberation Sans" charset="0"/>
                <a:ea typeface="ＭＳ Ｐゴシック" charset="0"/>
                <a:cs typeface="MS PGothic" charset="0"/>
              </a:rPr>
              <a:t> on </a:t>
            </a:r>
            <a:r>
              <a:rPr lang="fr-FR" sz="2000" i="1" dirty="0" err="1">
                <a:latin typeface="Liberation Sans" charset="0"/>
                <a:ea typeface="ＭＳ Ｐゴシック" charset="0"/>
                <a:cs typeface="MS PGothic" charset="0"/>
              </a:rPr>
              <a:t>board</a:t>
            </a:r>
            <a:r>
              <a:rPr lang="fr-FR" sz="2000" i="1" dirty="0">
                <a:latin typeface="Liberation Sans" charset="0"/>
                <a:ea typeface="ＭＳ Ｐゴシック" charset="0"/>
                <a:cs typeface="MS PGothic" charset="0"/>
              </a:rPr>
              <a:t> ScatSat-1 </a:t>
            </a:r>
            <a:endParaRPr lang="fr-FR" sz="2000" i="1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fr-FR" sz="2000" i="1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Monitoring of AMSR-2/GCOM-W1 and MWRI/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FY-3C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radiances 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Monitoring of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bending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 angles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 GNOS/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FY-3C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and ROSA/MT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Monitoring of OPERA radar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winds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 and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reflectivities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 (AROME)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fr-FR" sz="2000" i="1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0"/>
              <a:buChar char="§"/>
              <a:defRPr/>
            </a:pPr>
            <a:endParaRPr lang="fr-FR" sz="16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0"/>
              <a:buChar char="§"/>
              <a:defRPr/>
            </a:pPr>
            <a:endParaRPr lang="fr-FR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fr-FR" sz="2400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1257300" lvl="2" indent="-342900" eaLnBrk="1" hangingPunct="1">
              <a:buFont typeface="Webdings" charset="0"/>
              <a:buNone/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0"/>
              <a:buChar char="q"/>
              <a:defRPr/>
            </a:pPr>
            <a:endParaRPr lang="fr-FR" b="1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Outline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852488" y="1262063"/>
            <a:ext cx="7453312" cy="4525962"/>
          </a:xfrm>
        </p:spPr>
        <p:txBody>
          <a:bodyPr/>
          <a:lstStyle/>
          <a:p>
            <a:pPr marL="400050" eaLnBrk="1" hangingPunct="1">
              <a:buFont typeface="Wingdings" charset="0"/>
              <a:buChar char="§"/>
              <a:defRPr/>
            </a:pP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Computing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platform</a:t>
            </a: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400050" eaLnBrk="1" hangingPunct="1"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400050" eaLnBrk="1" hangingPunct="1">
              <a:buFont typeface="Wingdings" charset="0"/>
              <a:buChar char="§"/>
              <a:defRPr/>
            </a:pP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Model configurations</a:t>
            </a:r>
          </a:p>
          <a:p>
            <a:pPr marL="400050" eaLnBrk="1" hangingPunct="1"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400050" eaLnBrk="1" hangingPunct="1">
              <a:buFont typeface="Wingdings" charset="0"/>
              <a:buChar char="§"/>
              <a:defRPr/>
            </a:pP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Use of observations</a:t>
            </a:r>
          </a:p>
          <a:p>
            <a:pPr marL="400050" eaLnBrk="1" hangingPunct="1"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400050" eaLnBrk="1" hangingPunct="1">
              <a:buFont typeface="Wingdings" charset="0"/>
              <a:buChar char="§"/>
              <a:defRPr/>
            </a:pP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Recent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operational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changes</a:t>
            </a:r>
          </a:p>
          <a:p>
            <a:pPr marL="400050" eaLnBrk="1" hangingPunct="1"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400050" eaLnBrk="1" hangingPunct="1">
              <a:buFont typeface="Wingdings" charset="0"/>
              <a:buChar char="§"/>
              <a:defRPr/>
            </a:pP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Ongoing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developments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and future plans</a:t>
            </a:r>
          </a:p>
          <a:p>
            <a:pPr marL="57150" indent="0" eaLnBrk="1" hangingPunct="1">
              <a:buFont typeface="Arial" charset="0"/>
              <a:buNone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400050" eaLnBrk="1" hangingPunct="1"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800100" lvl="1" indent="-342900" eaLnBrk="1" hangingPunct="1">
              <a:buClr>
                <a:srgbClr val="008FBD"/>
              </a:buClr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800100" lvl="1" indent="-342900" eaLnBrk="1" hangingPunct="1">
              <a:buClr>
                <a:srgbClr val="008FBD"/>
              </a:buClr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800100" lvl="1" indent="-342900" eaLnBrk="1" hangingPunct="1">
              <a:buClr>
                <a:srgbClr val="008FBD"/>
              </a:buClr>
              <a:buFont typeface="Wingdings" charset="0"/>
              <a:buChar char="§"/>
              <a:defRPr/>
            </a:pPr>
            <a:endParaRPr lang="fr-FR" sz="2000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1714500" lvl="3" indent="-342900" eaLnBrk="1" hangingPunct="1">
              <a:buFont typeface="Webdings" charset="0"/>
              <a:buNone/>
              <a:defRPr/>
            </a:pPr>
            <a:endParaRPr lang="fr-FR" sz="2000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800100" lvl="1" indent="-342900" eaLnBrk="1" hangingPunct="1">
              <a:buFont typeface="Wingdings" charset="0"/>
              <a:buChar char="q"/>
              <a:defRPr/>
            </a:pPr>
            <a:endParaRPr lang="fr-FR" b="1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060270C2-27DD-9746-8DC6-CF121D663172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20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Current e-suite (CY43T2) – illustrations</a:t>
            </a:r>
          </a:p>
        </p:txBody>
      </p:sp>
      <p:pic>
        <p:nvPicPr>
          <p:cNvPr id="46083" name="Image 1" descr="CY43R2-dynamics-tu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32" y="2968625"/>
            <a:ext cx="3449637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age 2" descr="AEARP-50memb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714625"/>
            <a:ext cx="3011488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ZoneTexte 3"/>
          <p:cNvSpPr txBox="1">
            <a:spLocks noChangeArrowheads="1"/>
          </p:cNvSpPr>
          <p:nvPr/>
        </p:nvSpPr>
        <p:spPr bwMode="auto">
          <a:xfrm>
            <a:off x="344447" y="1086021"/>
            <a:ext cx="4760953" cy="175432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>
                <a:latin typeface="Arial" charset="0"/>
                <a:cs typeface="Arial" charset="0"/>
              </a:rPr>
              <a:t>Changes to the </a:t>
            </a:r>
            <a:r>
              <a:rPr lang="fr-FR" sz="1800" b="1" dirty="0" err="1">
                <a:latin typeface="Arial" charset="0"/>
                <a:cs typeface="Arial" charset="0"/>
              </a:rPr>
              <a:t>physics</a:t>
            </a:r>
            <a:r>
              <a:rPr lang="fr-FR" sz="1800" dirty="0">
                <a:latin typeface="Arial" charset="0"/>
                <a:cs typeface="Arial" charset="0"/>
              </a:rPr>
              <a:t>: </a:t>
            </a:r>
            <a:r>
              <a:rPr lang="fr-FR" sz="1800" dirty="0" err="1">
                <a:latin typeface="Arial" charset="0"/>
                <a:cs typeface="Arial" charset="0"/>
              </a:rPr>
              <a:t>tuning</a:t>
            </a:r>
            <a:r>
              <a:rPr lang="fr-FR" sz="1800" dirty="0">
                <a:latin typeface="Arial" charset="0"/>
                <a:cs typeface="Arial" charset="0"/>
              </a:rPr>
              <a:t> of convection </a:t>
            </a:r>
            <a:r>
              <a:rPr lang="fr-FR" sz="1800" dirty="0" err="1">
                <a:latin typeface="Arial" charset="0"/>
                <a:cs typeface="Arial" charset="0"/>
              </a:rPr>
              <a:t>scheme</a:t>
            </a:r>
            <a:r>
              <a:rPr lang="fr-FR" sz="1800" dirty="0">
                <a:latin typeface="Arial" charset="0"/>
                <a:cs typeface="Arial" charset="0"/>
              </a:rPr>
              <a:t> to </a:t>
            </a:r>
            <a:r>
              <a:rPr lang="fr-FR" sz="1800" dirty="0" err="1">
                <a:latin typeface="Arial" charset="0"/>
                <a:cs typeface="Arial" charset="0"/>
              </a:rPr>
              <a:t>prevent</a:t>
            </a:r>
            <a:r>
              <a:rPr lang="fr-FR" sz="1800" dirty="0">
                <a:latin typeface="Arial" charset="0"/>
                <a:cs typeface="Arial" charset="0"/>
              </a:rPr>
              <a:t> </a:t>
            </a:r>
            <a:r>
              <a:rPr lang="fr-FR" sz="1800" dirty="0" err="1">
                <a:latin typeface="Arial" charset="0"/>
                <a:cs typeface="Arial" charset="0"/>
              </a:rPr>
              <a:t>grid</a:t>
            </a:r>
            <a:r>
              <a:rPr lang="fr-FR" sz="1800" dirty="0">
                <a:latin typeface="Arial" charset="0"/>
                <a:cs typeface="Arial" charset="0"/>
              </a:rPr>
              <a:t> point </a:t>
            </a:r>
            <a:r>
              <a:rPr lang="fr-FR" sz="1800" dirty="0" err="1">
                <a:latin typeface="Arial" charset="0"/>
                <a:cs typeface="Arial" charset="0"/>
              </a:rPr>
              <a:t>storms</a:t>
            </a:r>
            <a:r>
              <a:rPr lang="fr-FR" sz="1800" dirty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fr-FR" sz="1800" b="1" dirty="0">
                <a:latin typeface="Arial" charset="0"/>
                <a:cs typeface="Arial" charset="0"/>
              </a:rPr>
              <a:t>Changes to the </a:t>
            </a:r>
            <a:r>
              <a:rPr lang="fr-FR" sz="1800" b="1" dirty="0" err="1" smtClean="0">
                <a:latin typeface="Arial" charset="0"/>
                <a:cs typeface="Arial" charset="0"/>
              </a:rPr>
              <a:t>dynamics</a:t>
            </a:r>
            <a:r>
              <a:rPr lang="fr-FR" sz="1800" dirty="0" smtClean="0">
                <a:latin typeface="Arial" charset="0"/>
                <a:cs typeface="Arial" charset="0"/>
              </a:rPr>
              <a:t>: </a:t>
            </a:r>
            <a:r>
              <a:rPr lang="fr-FR" sz="1800" dirty="0" err="1" smtClean="0">
                <a:latin typeface="Arial" charset="0"/>
                <a:cs typeface="Arial" charset="0"/>
              </a:rPr>
              <a:t>increase</a:t>
            </a:r>
            <a:r>
              <a:rPr lang="fr-FR" sz="1800" dirty="0" smtClean="0">
                <a:latin typeface="Arial" charset="0"/>
                <a:cs typeface="Arial" charset="0"/>
              </a:rPr>
              <a:t> horizontal diffusion for </a:t>
            </a:r>
            <a:r>
              <a:rPr lang="fr-FR" sz="1800" dirty="0" err="1" smtClean="0">
                <a:latin typeface="Arial" charset="0"/>
                <a:cs typeface="Arial" charset="0"/>
              </a:rPr>
              <a:t>wind</a:t>
            </a:r>
            <a:r>
              <a:rPr lang="fr-FR" sz="1800" dirty="0" smtClean="0">
                <a:latin typeface="Arial" charset="0"/>
                <a:cs typeface="Arial" charset="0"/>
              </a:rPr>
              <a:t> </a:t>
            </a:r>
            <a:r>
              <a:rPr lang="fr-FR" sz="1800" dirty="0">
                <a:latin typeface="Arial" charset="0"/>
                <a:cs typeface="Arial" charset="0"/>
              </a:rPr>
              <a:t>in the </a:t>
            </a:r>
            <a:r>
              <a:rPr lang="fr-FR" sz="1800" dirty="0" err="1">
                <a:latin typeface="Arial" charset="0"/>
                <a:cs typeface="Arial" charset="0"/>
              </a:rPr>
              <a:t>stratosphere</a:t>
            </a:r>
            <a:r>
              <a:rPr lang="fr-FR" sz="1800" dirty="0">
                <a:latin typeface="Arial" charset="0"/>
                <a:cs typeface="Arial" charset="0"/>
              </a:rPr>
              <a:t> (cold </a:t>
            </a:r>
            <a:r>
              <a:rPr lang="fr-FR" sz="1800" dirty="0" err="1">
                <a:latin typeface="Arial" charset="0"/>
                <a:cs typeface="Arial" charset="0"/>
              </a:rPr>
              <a:t>bias</a:t>
            </a:r>
            <a:r>
              <a:rPr lang="fr-FR" sz="1800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46086" name="ZoneTexte 4"/>
          <p:cNvSpPr txBox="1">
            <a:spLocks noChangeArrowheads="1"/>
          </p:cNvSpPr>
          <p:nvPr/>
        </p:nvSpPr>
        <p:spPr bwMode="auto">
          <a:xfrm>
            <a:off x="5384800" y="1498600"/>
            <a:ext cx="3421063" cy="101600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>
                <a:latin typeface="Arial" charset="0"/>
                <a:cs typeface="Arial" charset="0"/>
              </a:rPr>
              <a:t>Impact of 50 </a:t>
            </a:r>
            <a:r>
              <a:rPr lang="fr-FR" sz="2000" dirty="0" err="1">
                <a:latin typeface="Arial" charset="0"/>
                <a:cs typeface="Arial" charset="0"/>
              </a:rPr>
              <a:t>members</a:t>
            </a:r>
            <a:r>
              <a:rPr lang="fr-FR" sz="2000" dirty="0">
                <a:latin typeface="Arial" charset="0"/>
                <a:cs typeface="Arial" charset="0"/>
              </a:rPr>
              <a:t> in EDA on </a:t>
            </a:r>
            <a:r>
              <a:rPr lang="fr-FR" sz="2000" dirty="0" err="1">
                <a:latin typeface="Arial" charset="0"/>
                <a:cs typeface="Arial" charset="0"/>
              </a:rPr>
              <a:t>humidity</a:t>
            </a:r>
            <a:r>
              <a:rPr lang="fr-FR" sz="2000" dirty="0"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latin typeface="Arial" charset="0"/>
                <a:cs typeface="Arial" charset="0"/>
              </a:rPr>
              <a:t>backgound</a:t>
            </a:r>
            <a:r>
              <a:rPr lang="fr-FR" sz="2000" dirty="0"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latin typeface="Arial" charset="0"/>
                <a:cs typeface="Arial" charset="0"/>
              </a:rPr>
              <a:t>errors</a:t>
            </a:r>
            <a:r>
              <a:rPr lang="fr-FR" sz="2000" dirty="0"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latin typeface="Arial" charset="0"/>
                <a:cs typeface="Arial" charset="0"/>
              </a:rPr>
              <a:t>(q 1000 </a:t>
            </a:r>
            <a:r>
              <a:rPr lang="fr-FR" sz="2000" dirty="0" err="1" smtClean="0">
                <a:latin typeface="Arial" charset="0"/>
                <a:cs typeface="Arial" charset="0"/>
              </a:rPr>
              <a:t>hPa</a:t>
            </a:r>
            <a:r>
              <a:rPr lang="fr-FR" sz="2000" dirty="0" smtClean="0">
                <a:latin typeface="Arial" charset="0"/>
                <a:cs typeface="Arial" charset="0"/>
              </a:rPr>
              <a:t>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46087" name="ZoneTexte 6"/>
          <p:cNvSpPr txBox="1">
            <a:spLocks noChangeArrowheads="1"/>
          </p:cNvSpPr>
          <p:nvPr/>
        </p:nvSpPr>
        <p:spPr bwMode="auto">
          <a:xfrm>
            <a:off x="8501063" y="3400425"/>
            <a:ext cx="530225" cy="461963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/>
              <a:t>25</a:t>
            </a:r>
          </a:p>
        </p:txBody>
      </p:sp>
      <p:sp>
        <p:nvSpPr>
          <p:cNvPr id="46088" name="ZoneTexte 9"/>
          <p:cNvSpPr txBox="1">
            <a:spLocks noChangeArrowheads="1"/>
          </p:cNvSpPr>
          <p:nvPr/>
        </p:nvSpPr>
        <p:spPr bwMode="auto">
          <a:xfrm>
            <a:off x="8540750" y="5046663"/>
            <a:ext cx="530225" cy="460375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/>
              <a:t>50</a:t>
            </a:r>
          </a:p>
        </p:txBody>
      </p:sp>
      <p:sp>
        <p:nvSpPr>
          <p:cNvPr id="2" name="Rectangle 1"/>
          <p:cNvSpPr/>
          <p:nvPr/>
        </p:nvSpPr>
        <p:spPr>
          <a:xfrm>
            <a:off x="633413" y="6384925"/>
            <a:ext cx="726480" cy="2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28985" y="4181452"/>
            <a:ext cx="1028647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Arial"/>
                <a:cs typeface="Arial"/>
              </a:rPr>
              <a:t>T</a:t>
            </a:r>
            <a:r>
              <a:rPr lang="fr-FR" sz="1600" dirty="0" smtClean="0">
                <a:latin typeface="Arial"/>
                <a:cs typeface="Arial"/>
              </a:rPr>
              <a:t> scores</a:t>
            </a:r>
          </a:p>
          <a:p>
            <a:r>
              <a:rPr lang="fr-FR" sz="1600" dirty="0" smtClean="0">
                <a:latin typeface="Arial"/>
                <a:cs typeface="Arial"/>
              </a:rPr>
              <a:t>2 </a:t>
            </a:r>
            <a:r>
              <a:rPr lang="fr-FR" sz="1600" dirty="0" err="1" smtClean="0">
                <a:latin typeface="Arial"/>
                <a:cs typeface="Arial"/>
              </a:rPr>
              <a:t>months</a:t>
            </a:r>
            <a:endParaRPr lang="fr-FR" sz="1600" dirty="0" smtClean="0">
              <a:latin typeface="Arial"/>
              <a:cs typeface="Arial"/>
            </a:endParaRPr>
          </a:p>
          <a:p>
            <a:endParaRPr lang="fr-FR" sz="1600" dirty="0" smtClean="0">
              <a:latin typeface="Arial"/>
              <a:cs typeface="Arial"/>
            </a:endParaRPr>
          </a:p>
          <a:p>
            <a:r>
              <a:rPr lang="fr-FR" sz="16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</a:t>
            </a:r>
          </a:p>
          <a:p>
            <a:r>
              <a:rPr lang="fr-FR" sz="16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</a:t>
            </a:r>
            <a:endParaRPr lang="fr-FR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07269" y="3061871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/>
                <a:cs typeface="Arial"/>
              </a:rPr>
              <a:t>N20</a:t>
            </a:r>
            <a:endParaRPr lang="fr-FR" sz="16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55329" y="5046220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/>
                <a:cs typeface="Arial"/>
              </a:rPr>
              <a:t>N20</a:t>
            </a:r>
            <a:endParaRPr lang="fr-FR" sz="1600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18590" y="4305437"/>
            <a:ext cx="549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rial"/>
                <a:cs typeface="Arial"/>
              </a:rPr>
              <a:t>S</a:t>
            </a:r>
            <a:r>
              <a:rPr lang="fr-FR" sz="1600" dirty="0" smtClean="0">
                <a:latin typeface="Arial"/>
                <a:cs typeface="Arial"/>
              </a:rPr>
              <a:t>20</a:t>
            </a:r>
            <a:endParaRPr lang="fr-FR" sz="1600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66650" y="6215648"/>
            <a:ext cx="549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rial"/>
                <a:cs typeface="Arial"/>
              </a:rPr>
              <a:t>S</a:t>
            </a:r>
            <a:r>
              <a:rPr lang="fr-FR" sz="1600" dirty="0" smtClean="0">
                <a:latin typeface="Arial"/>
                <a:cs typeface="Arial"/>
              </a:rPr>
              <a:t>20</a:t>
            </a:r>
            <a:endParaRPr lang="fr-FR" sz="1600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05954" y="3693111"/>
            <a:ext cx="849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Arial"/>
                <a:cs typeface="Arial"/>
              </a:rPr>
              <a:t>Tropics</a:t>
            </a:r>
            <a:endParaRPr lang="fr-FR" sz="1600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18590" y="5507038"/>
            <a:ext cx="849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Arial"/>
                <a:cs typeface="Arial"/>
              </a:rPr>
              <a:t>Tropics</a:t>
            </a:r>
            <a:endParaRPr lang="fr-FR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age 2" descr="IP18-CY43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99" y="4486161"/>
            <a:ext cx="3455601" cy="237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Image 1" descr="Z-SCORES-AC-CY43T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1" y="1010017"/>
            <a:ext cx="6028205" cy="334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74660D71-F3E1-4340-9ECF-AA04A942B194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21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4813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Current e-suite (CY43T2) – forecast scores</a:t>
            </a:r>
          </a:p>
        </p:txBody>
      </p:sp>
      <p:sp>
        <p:nvSpPr>
          <p:cNvPr id="4" name="Flèche vers la gauche 3"/>
          <p:cNvSpPr/>
          <p:nvPr/>
        </p:nvSpPr>
        <p:spPr>
          <a:xfrm>
            <a:off x="6278563" y="1774825"/>
            <a:ext cx="2681287" cy="1825625"/>
          </a:xfrm>
          <a:prstGeom prst="leftArrow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latin typeface="Arial"/>
                <a:cs typeface="Arial"/>
              </a:rPr>
              <a:t>Z scores </a:t>
            </a:r>
            <a:r>
              <a:rPr lang="fr-FR" sz="1600" dirty="0" err="1">
                <a:latin typeface="Arial"/>
                <a:cs typeface="Arial"/>
              </a:rPr>
              <a:t>wrt</a:t>
            </a:r>
            <a:r>
              <a:rPr lang="fr-FR" sz="1600" dirty="0">
                <a:latin typeface="Arial"/>
                <a:cs typeface="Arial"/>
              </a:rPr>
              <a:t> </a:t>
            </a:r>
            <a:endParaRPr lang="fr-FR" sz="1600" dirty="0" smtClean="0">
              <a:latin typeface="Arial"/>
              <a:cs typeface="Arial"/>
            </a:endParaRPr>
          </a:p>
          <a:p>
            <a:pPr algn="ctr">
              <a:defRPr/>
            </a:pPr>
            <a:r>
              <a:rPr lang="fr-FR" sz="1600" dirty="0" smtClean="0">
                <a:latin typeface="Arial"/>
                <a:cs typeface="Arial"/>
              </a:rPr>
              <a:t>ECMWF </a:t>
            </a:r>
            <a:r>
              <a:rPr lang="fr-FR" sz="1600" dirty="0">
                <a:latin typeface="Arial"/>
                <a:cs typeface="Arial"/>
              </a:rPr>
              <a:t>analyses</a:t>
            </a:r>
          </a:p>
          <a:p>
            <a:pPr algn="ctr">
              <a:defRPr/>
            </a:pPr>
            <a:r>
              <a:rPr lang="fr-FR" sz="1600" dirty="0">
                <a:latin typeface="Arial"/>
                <a:cs typeface="Arial"/>
              </a:rPr>
              <a:t>316 cases</a:t>
            </a:r>
          </a:p>
        </p:txBody>
      </p:sp>
      <p:sp>
        <p:nvSpPr>
          <p:cNvPr id="5" name="Flèche vers la droite 4"/>
          <p:cNvSpPr/>
          <p:nvPr/>
        </p:nvSpPr>
        <p:spPr>
          <a:xfrm>
            <a:off x="1865313" y="5053013"/>
            <a:ext cx="2938421" cy="158750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latin typeface="Arial"/>
                <a:cs typeface="Arial"/>
              </a:rPr>
              <a:t>NWP index over </a:t>
            </a:r>
            <a:r>
              <a:rPr lang="fr-FR" sz="2000" dirty="0" smtClean="0">
                <a:latin typeface="Arial"/>
                <a:cs typeface="Arial"/>
              </a:rPr>
              <a:t>Europe (306 cases)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388667" y="1572416"/>
            <a:ext cx="119646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latin typeface="Arial"/>
                <a:cs typeface="Arial"/>
                <a:sym typeface="Wingdings"/>
              </a:rPr>
              <a:t>significant</a:t>
            </a:r>
            <a:endParaRPr lang="fr-FR" sz="1600" b="1" dirty="0" smtClean="0">
              <a:latin typeface="Arial"/>
              <a:cs typeface="Arial"/>
              <a:sym typeface="Wingding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75326" y="1163232"/>
            <a:ext cx="77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sym typeface="Wingdings"/>
              </a:rPr>
              <a:t></a:t>
            </a:r>
            <a:r>
              <a:rPr lang="fr-FR" dirty="0" smtClean="0">
                <a:sym typeface="Wingdings"/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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0257" y="4309320"/>
            <a:ext cx="1682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>
                <a:latin typeface="Arial"/>
                <a:cs typeface="Arial"/>
              </a:rPr>
              <a:t>RMSE(</a:t>
            </a:r>
            <a:r>
              <a:rPr lang="fr-FR" sz="1000" dirty="0" err="1" smtClean="0">
                <a:latin typeface="Arial"/>
                <a:cs typeface="Arial"/>
              </a:rPr>
              <a:t>oper</a:t>
            </a:r>
            <a:r>
              <a:rPr lang="fr-FR" sz="1000" dirty="0" smtClean="0">
                <a:latin typeface="Arial"/>
                <a:cs typeface="Arial"/>
              </a:rPr>
              <a:t>)-RMSE(</a:t>
            </a:r>
            <a:r>
              <a:rPr lang="fr-FR" sz="1000" dirty="0" err="1" smtClean="0">
                <a:latin typeface="Arial"/>
                <a:cs typeface="Arial"/>
              </a:rPr>
              <a:t>expe</a:t>
            </a:r>
            <a:r>
              <a:rPr lang="fr-FR" sz="1200" dirty="0" smtClean="0">
                <a:latin typeface="Arial"/>
                <a:cs typeface="Arial"/>
              </a:rPr>
              <a:t>)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11160" y="4351060"/>
            <a:ext cx="897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Arial"/>
                <a:cs typeface="Arial"/>
              </a:rPr>
              <a:t>RMSE(</a:t>
            </a:r>
            <a:r>
              <a:rPr lang="fr-FR" sz="1000" dirty="0" err="1" smtClean="0">
                <a:latin typeface="Arial"/>
                <a:cs typeface="Arial"/>
              </a:rPr>
              <a:t>oper</a:t>
            </a:r>
            <a:r>
              <a:rPr lang="fr-FR" sz="1000" dirty="0" smtClean="0">
                <a:latin typeface="Arial"/>
                <a:cs typeface="Arial"/>
              </a:rPr>
              <a:t>)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62307" y="4365419"/>
            <a:ext cx="1759366" cy="55399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Arial"/>
                <a:cs typeface="Arial"/>
              </a:rPr>
              <a:t>100*</a:t>
            </a:r>
          </a:p>
          <a:p>
            <a:r>
              <a:rPr lang="fr-FR" sz="1000" dirty="0" smtClean="0">
                <a:latin typeface="Arial"/>
                <a:cs typeface="Arial"/>
              </a:rPr>
              <a:t>(RMSE(</a:t>
            </a:r>
            <a:r>
              <a:rPr lang="fr-FR" sz="1000" dirty="0" err="1" smtClean="0">
                <a:latin typeface="Arial"/>
                <a:cs typeface="Arial"/>
              </a:rPr>
              <a:t>oper</a:t>
            </a:r>
            <a:r>
              <a:rPr lang="fr-FR" sz="1000" dirty="0" smtClean="0">
                <a:latin typeface="Arial"/>
                <a:cs typeface="Arial"/>
              </a:rPr>
              <a:t>)-RMSE(</a:t>
            </a:r>
            <a:r>
              <a:rPr lang="fr-FR" sz="1000" dirty="0" err="1" smtClean="0">
                <a:latin typeface="Arial"/>
                <a:cs typeface="Arial"/>
              </a:rPr>
              <a:t>expe</a:t>
            </a:r>
            <a:r>
              <a:rPr lang="fr-FR" sz="1000" dirty="0" smtClean="0">
                <a:latin typeface="Arial"/>
                <a:cs typeface="Arial"/>
              </a:rPr>
              <a:t>))</a:t>
            </a:r>
          </a:p>
          <a:p>
            <a:r>
              <a:rPr lang="fr-FR" sz="1000" dirty="0" smtClean="0">
                <a:latin typeface="Arial"/>
                <a:cs typeface="Arial"/>
              </a:rPr>
              <a:t>/RMSE(</a:t>
            </a:r>
            <a:r>
              <a:rPr lang="fr-FR" sz="1000" dirty="0" err="1" smtClean="0">
                <a:latin typeface="Arial"/>
                <a:cs typeface="Arial"/>
              </a:rPr>
              <a:t>oper</a:t>
            </a:r>
            <a:r>
              <a:rPr lang="fr-FR" sz="1000" dirty="0" smtClean="0">
                <a:latin typeface="Arial"/>
                <a:cs typeface="Arial"/>
              </a:rPr>
              <a:t>)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0257" y="5485049"/>
            <a:ext cx="91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/>
                <a:cs typeface="Arial"/>
              </a:rPr>
              <a:t>OPER</a:t>
            </a:r>
          </a:p>
          <a:p>
            <a:r>
              <a:rPr lang="fr-FR" sz="2000" b="1" dirty="0" smtClean="0">
                <a:solidFill>
                  <a:srgbClr val="0000FF"/>
                </a:solidFill>
                <a:latin typeface="Arial"/>
                <a:cs typeface="Arial"/>
              </a:rPr>
              <a:t>EXPE</a:t>
            </a:r>
            <a:endParaRPr lang="fr-FR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21350BCF-E309-C340-978E-3F4AD744D607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22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Current e-suite (CY43T2) – score cards</a:t>
            </a:r>
          </a:p>
        </p:txBody>
      </p:sp>
      <p:pic>
        <p:nvPicPr>
          <p:cNvPr id="50179" name="Image 5" descr="SCORE_CARDS-CY43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149350"/>
            <a:ext cx="8175625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8487E09D-808F-8649-8540-4C00122757ED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23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IASI and CrIS inter-channel correlations</a:t>
            </a:r>
          </a:p>
        </p:txBody>
      </p:sp>
      <p:pic>
        <p:nvPicPr>
          <p:cNvPr id="52227" name="Image 1" descr="IASI-CRIS-CORRELA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2" y="1181100"/>
            <a:ext cx="49371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age 2" descr="SCORES-IASI-CRIS-CORRELATI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683000"/>
            <a:ext cx="7532687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ZoneTexte 3"/>
          <p:cNvSpPr txBox="1">
            <a:spLocks noChangeArrowheads="1"/>
          </p:cNvSpPr>
          <p:nvPr/>
        </p:nvSpPr>
        <p:spPr bwMode="auto">
          <a:xfrm>
            <a:off x="6257925" y="1670050"/>
            <a:ext cx="26476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 err="1" smtClean="0">
                <a:latin typeface="Arial" charset="0"/>
                <a:cs typeface="Arial" charset="0"/>
              </a:rPr>
              <a:t>Diagnosed</a:t>
            </a:r>
            <a:r>
              <a:rPr lang="fr-FR" sz="1800" dirty="0" smtClean="0">
                <a:latin typeface="Arial" charset="0"/>
                <a:cs typeface="Arial" charset="0"/>
              </a:rPr>
              <a:t> </a:t>
            </a:r>
            <a:r>
              <a:rPr lang="fr-FR" sz="1800" dirty="0" err="1" smtClean="0">
                <a:latin typeface="Arial" charset="0"/>
                <a:cs typeface="Arial" charset="0"/>
              </a:rPr>
              <a:t>correlations</a:t>
            </a:r>
            <a:endParaRPr lang="fr-FR" sz="1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fr-FR" sz="1800" dirty="0" err="1">
                <a:latin typeface="Arial" charset="0"/>
                <a:cs typeface="Arial" charset="0"/>
              </a:rPr>
              <a:t>f</a:t>
            </a:r>
            <a:r>
              <a:rPr lang="fr-FR" sz="1800" dirty="0" err="1" smtClean="0">
                <a:latin typeface="Arial" charset="0"/>
                <a:cs typeface="Arial" charset="0"/>
              </a:rPr>
              <a:t>rom</a:t>
            </a:r>
            <a:r>
              <a:rPr lang="fr-FR" sz="1800" dirty="0" smtClean="0">
                <a:latin typeface="Arial" charset="0"/>
                <a:cs typeface="Arial" charset="0"/>
              </a:rPr>
              <a:t> </a:t>
            </a:r>
            <a:r>
              <a:rPr lang="fr-FR" sz="1800" dirty="0" err="1" smtClean="0">
                <a:latin typeface="Arial" charset="0"/>
                <a:cs typeface="Arial" charset="0"/>
              </a:rPr>
              <a:t>Desroziers</a:t>
            </a:r>
            <a:r>
              <a:rPr lang="fr-FR" sz="1800" dirty="0" smtClean="0">
                <a:latin typeface="Arial" charset="0"/>
                <a:cs typeface="Arial" charset="0"/>
              </a:rPr>
              <a:t> </a:t>
            </a:r>
            <a:r>
              <a:rPr lang="fr-FR" sz="1800" dirty="0" err="1">
                <a:latin typeface="Arial" charset="0"/>
                <a:cs typeface="Arial" charset="0"/>
              </a:rPr>
              <a:t>method</a:t>
            </a:r>
            <a:endParaRPr lang="fr-FR" sz="1800" dirty="0">
              <a:latin typeface="Arial" charset="0"/>
              <a:cs typeface="Arial" charset="0"/>
            </a:endParaRPr>
          </a:p>
          <a:p>
            <a:pPr eaLnBrk="1" hangingPunct="1"/>
            <a:r>
              <a:rPr lang="fr-FR" sz="1800" dirty="0">
                <a:latin typeface="Arial" charset="0"/>
                <a:cs typeface="Arial" charset="0"/>
              </a:rPr>
              <a:t>No changes to </a:t>
            </a:r>
            <a:r>
              <a:rPr lang="fr-FR" sz="1800" dirty="0" err="1">
                <a:latin typeface="Symbol" charset="0"/>
                <a:cs typeface="Symbol" charset="0"/>
              </a:rPr>
              <a:t>s</a:t>
            </a:r>
            <a:r>
              <a:rPr lang="fr-FR" sz="1800" baseline="-25000" dirty="0" err="1">
                <a:latin typeface="Arial" charset="0"/>
                <a:cs typeface="Arial" charset="0"/>
              </a:rPr>
              <a:t>o</a:t>
            </a:r>
            <a:endParaRPr lang="fr-FR" sz="1800" baseline="-25000" dirty="0">
              <a:latin typeface="Arial" charset="0"/>
              <a:cs typeface="Arial" charset="0"/>
            </a:endParaRPr>
          </a:p>
          <a:p>
            <a:pPr eaLnBrk="1" hangingPunct="1"/>
            <a:endParaRPr lang="fr-FR" sz="1800" dirty="0">
              <a:latin typeface="Arial" charset="0"/>
              <a:cs typeface="Arial" charset="0"/>
            </a:endParaRPr>
          </a:p>
          <a:p>
            <a:pPr eaLnBrk="1" hangingPunct="1"/>
            <a:r>
              <a:rPr lang="fr-FR" sz="1800" dirty="0">
                <a:latin typeface="Arial" charset="0"/>
                <a:cs typeface="Arial" charset="0"/>
              </a:rPr>
              <a:t>Positive scores </a:t>
            </a:r>
            <a:r>
              <a:rPr lang="fr-FR" sz="1800" dirty="0">
                <a:latin typeface="Arial" charset="0"/>
                <a:cs typeface="Arial" charset="0"/>
                <a:sym typeface="Wingdings" charset="0"/>
              </a:rPr>
              <a:t></a:t>
            </a:r>
            <a:endParaRPr lang="fr-FR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3C1854B9-3A1A-AE48-A75C-7481ED5915B0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24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Increase of IASI channels over continents</a:t>
            </a:r>
          </a:p>
        </p:txBody>
      </p:sp>
      <p:pic>
        <p:nvPicPr>
          <p:cNvPr id="54275" name="Image 1" descr="IASI-surface-chann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312863"/>
            <a:ext cx="804227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0138" y="3740150"/>
            <a:ext cx="585628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124575" y="1312863"/>
            <a:ext cx="973138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4278" name="Image 4" descr="essai_assim_u_clair_terre_004_iso_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4273550"/>
            <a:ext cx="39941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311" y="3965575"/>
            <a:ext cx="1689737" cy="1077218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/>
                <a:cs typeface="Arial"/>
              </a:rPr>
              <a:t>123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channels</a:t>
            </a:r>
            <a:r>
              <a:rPr lang="fr-FR" sz="1600" dirty="0" smtClean="0">
                <a:latin typeface="Arial"/>
                <a:cs typeface="Arial"/>
              </a:rPr>
              <a:t> over </a:t>
            </a:r>
            <a:r>
              <a:rPr lang="fr-FR" sz="1600" dirty="0" err="1" smtClean="0">
                <a:latin typeface="Arial"/>
                <a:cs typeface="Arial"/>
              </a:rPr>
              <a:t>sea</a:t>
            </a:r>
            <a:endParaRPr lang="fr-FR" sz="1600" dirty="0" smtClean="0">
              <a:latin typeface="Arial"/>
              <a:cs typeface="Arial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Arial"/>
                <a:cs typeface="Arial"/>
              </a:rPr>
              <a:t>77</a:t>
            </a:r>
            <a:r>
              <a:rPr lang="fr-FR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latin typeface="Arial"/>
                <a:cs typeface="Arial"/>
              </a:rPr>
              <a:t>channels</a:t>
            </a:r>
            <a:r>
              <a:rPr lang="fr-FR" sz="1600" dirty="0" smtClean="0">
                <a:solidFill>
                  <a:srgbClr val="FF0000"/>
                </a:solidFill>
                <a:latin typeface="Arial"/>
                <a:cs typeface="Arial"/>
              </a:rPr>
              <a:t> over land</a:t>
            </a:r>
            <a:endParaRPr lang="fr-FR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76401" y="3958516"/>
            <a:ext cx="1689737" cy="1077218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/>
                <a:cs typeface="Arial"/>
              </a:rPr>
              <a:t>123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channels</a:t>
            </a:r>
            <a:r>
              <a:rPr lang="fr-FR" sz="1600" dirty="0" smtClean="0">
                <a:latin typeface="Arial"/>
                <a:cs typeface="Arial"/>
              </a:rPr>
              <a:t> over </a:t>
            </a:r>
            <a:r>
              <a:rPr lang="fr-FR" sz="1600" dirty="0" err="1" smtClean="0">
                <a:latin typeface="Arial"/>
                <a:cs typeface="Arial"/>
              </a:rPr>
              <a:t>sea</a:t>
            </a:r>
            <a:endParaRPr lang="fr-FR" sz="1600" dirty="0" smtClean="0">
              <a:latin typeface="Arial"/>
              <a:cs typeface="Arial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Arial"/>
                <a:cs typeface="Arial"/>
              </a:rPr>
              <a:t>122</a:t>
            </a:r>
            <a:r>
              <a:rPr lang="fr-FR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latin typeface="Arial"/>
                <a:cs typeface="Arial"/>
              </a:rPr>
              <a:t>channels</a:t>
            </a:r>
            <a:r>
              <a:rPr lang="fr-FR" sz="1600" dirty="0" smtClean="0">
                <a:solidFill>
                  <a:srgbClr val="FF0000"/>
                </a:solidFill>
                <a:latin typeface="Arial"/>
                <a:cs typeface="Arial"/>
              </a:rPr>
              <a:t> over land</a:t>
            </a:r>
            <a:endParaRPr lang="fr-FR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96F85192-4994-DE42-BB7A-4E9E91A1A7A2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25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Monitoring of MW conical scan radiometers</a:t>
            </a:r>
          </a:p>
        </p:txBody>
      </p:sp>
      <p:pic>
        <p:nvPicPr>
          <p:cNvPr id="56323" name="Image 1" descr="dbl.ssmi.00.assim_cp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1185863"/>
            <a:ext cx="7532687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66713" y="3005138"/>
            <a:ext cx="1498600" cy="12001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latin typeface="Arial"/>
                <a:cs typeface="Arial"/>
              </a:rPr>
              <a:t>New </a:t>
            </a:r>
            <a:r>
              <a:rPr lang="fr-FR" sz="1800" dirty="0" err="1">
                <a:latin typeface="Arial"/>
                <a:cs typeface="Arial"/>
              </a:rPr>
              <a:t>ones</a:t>
            </a:r>
            <a:r>
              <a:rPr lang="fr-FR" sz="1800" dirty="0">
                <a:latin typeface="Arial"/>
                <a:cs typeface="Arial"/>
              </a:rPr>
              <a:t>:</a:t>
            </a:r>
          </a:p>
          <a:p>
            <a:pPr>
              <a:defRPr/>
            </a:pPr>
            <a:endParaRPr lang="fr-FR" sz="1800" dirty="0">
              <a:latin typeface="Arial"/>
              <a:cs typeface="Arial"/>
            </a:endParaRPr>
          </a:p>
          <a:p>
            <a:pPr>
              <a:defRPr/>
            </a:pPr>
            <a:r>
              <a:rPr lang="fr-FR" sz="1800" b="1" dirty="0">
                <a:solidFill>
                  <a:srgbClr val="CC66FF"/>
                </a:solidFill>
                <a:latin typeface="Arial"/>
                <a:cs typeface="Arial"/>
              </a:rPr>
              <a:t>AMSR-2</a:t>
            </a:r>
          </a:p>
          <a:p>
            <a:pPr>
              <a:defRPr/>
            </a:pP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MWRI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213D9D0A-DAF0-DA42-8D57-F2D405D55C7E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26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GNSS-RO monitoring (current e-suite)</a:t>
            </a:r>
          </a:p>
        </p:txBody>
      </p:sp>
      <p:pic>
        <p:nvPicPr>
          <p:cNvPr id="58371" name="Image 1" descr="essai_assim_440_is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025525"/>
            <a:ext cx="38401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Image 2" descr="essai_assim_440_iso_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1025525"/>
            <a:ext cx="38417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Image 3" descr="essai_assim_522_iso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675063"/>
            <a:ext cx="38401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Image 4" descr="essai_assim_522_iso_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3660775"/>
            <a:ext cx="3840162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ZoneTexte 6"/>
          <p:cNvSpPr txBox="1">
            <a:spLocks noChangeArrowheads="1"/>
          </p:cNvSpPr>
          <p:nvPr/>
        </p:nvSpPr>
        <p:spPr bwMode="auto">
          <a:xfrm>
            <a:off x="852488" y="2157413"/>
            <a:ext cx="101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b="1">
                <a:latin typeface="Arial" charset="0"/>
                <a:cs typeface="Arial" charset="0"/>
              </a:rPr>
              <a:t>ROSA</a:t>
            </a:r>
          </a:p>
          <a:p>
            <a:pPr eaLnBrk="1" hangingPunct="1"/>
            <a:r>
              <a:rPr lang="fr-FR" sz="1600">
                <a:latin typeface="Arial" charset="0"/>
                <a:cs typeface="Arial" charset="0"/>
              </a:rPr>
              <a:t>Std(O-B)</a:t>
            </a:r>
          </a:p>
        </p:txBody>
      </p:sp>
      <p:sp>
        <p:nvSpPr>
          <p:cNvPr id="58376" name="ZoneTexte 9"/>
          <p:cNvSpPr txBox="1">
            <a:spLocks noChangeArrowheads="1"/>
          </p:cNvSpPr>
          <p:nvPr/>
        </p:nvSpPr>
        <p:spPr bwMode="auto">
          <a:xfrm>
            <a:off x="852488" y="5005388"/>
            <a:ext cx="1012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b="1">
                <a:latin typeface="Arial" charset="0"/>
                <a:cs typeface="Arial" charset="0"/>
              </a:rPr>
              <a:t>GNOS</a:t>
            </a:r>
          </a:p>
          <a:p>
            <a:pPr eaLnBrk="1" hangingPunct="1"/>
            <a:r>
              <a:rPr lang="fr-FR" sz="1600">
                <a:latin typeface="Arial" charset="0"/>
                <a:cs typeface="Arial" charset="0"/>
              </a:rPr>
              <a:t>Std(O-B)</a:t>
            </a:r>
          </a:p>
        </p:txBody>
      </p:sp>
      <p:sp>
        <p:nvSpPr>
          <p:cNvPr id="58377" name="ZoneTexte 10"/>
          <p:cNvSpPr txBox="1">
            <a:spLocks noChangeArrowheads="1"/>
          </p:cNvSpPr>
          <p:nvPr/>
        </p:nvSpPr>
        <p:spPr bwMode="auto">
          <a:xfrm>
            <a:off x="4727575" y="2205038"/>
            <a:ext cx="101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b="1">
                <a:latin typeface="Arial" charset="0"/>
                <a:cs typeface="Arial" charset="0"/>
              </a:rPr>
              <a:t>ROSA</a:t>
            </a:r>
          </a:p>
          <a:p>
            <a:pPr eaLnBrk="1" hangingPunct="1"/>
            <a:r>
              <a:rPr lang="fr-FR" sz="1600">
                <a:latin typeface="Arial" charset="0"/>
                <a:cs typeface="Arial" charset="0"/>
              </a:rPr>
              <a:t>Nb obs</a:t>
            </a:r>
          </a:p>
        </p:txBody>
      </p:sp>
      <p:sp>
        <p:nvSpPr>
          <p:cNvPr id="58378" name="ZoneTexte 11"/>
          <p:cNvSpPr txBox="1">
            <a:spLocks noChangeArrowheads="1"/>
          </p:cNvSpPr>
          <p:nvPr/>
        </p:nvSpPr>
        <p:spPr bwMode="auto">
          <a:xfrm>
            <a:off x="4727575" y="5005388"/>
            <a:ext cx="1012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b="1">
                <a:latin typeface="Arial" charset="0"/>
                <a:cs typeface="Arial" charset="0"/>
              </a:rPr>
              <a:t>GNOS</a:t>
            </a:r>
          </a:p>
          <a:p>
            <a:pPr eaLnBrk="1" hangingPunct="1"/>
            <a:r>
              <a:rPr lang="fr-FR" sz="1600">
                <a:latin typeface="Arial" charset="0"/>
                <a:cs typeface="Arial" charset="0"/>
              </a:rPr>
              <a:t>Nb obs</a:t>
            </a:r>
          </a:p>
        </p:txBody>
      </p:sp>
      <p:sp>
        <p:nvSpPr>
          <p:cNvPr id="58379" name="ZoneTexte 7"/>
          <p:cNvSpPr txBox="1">
            <a:spLocks noChangeArrowheads="1"/>
          </p:cNvSpPr>
          <p:nvPr/>
        </p:nvSpPr>
        <p:spPr bwMode="auto">
          <a:xfrm>
            <a:off x="2171700" y="6200775"/>
            <a:ext cx="4262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i="1">
                <a:solidFill>
                  <a:srgbClr val="0000FF"/>
                </a:solidFill>
                <a:latin typeface="Arial" charset="0"/>
                <a:cs typeface="Arial" charset="0"/>
              </a:rPr>
              <a:t>17 October 2018 -&gt; 22 November 2018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2399EFCC-8260-DB45-BC7E-4DB22F175DDC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27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Additional European radars for AROME</a:t>
            </a:r>
          </a:p>
        </p:txBody>
      </p:sp>
      <p:pic>
        <p:nvPicPr>
          <p:cNvPr id="60419" name="Image 2" descr="OPERA-RADARS-AR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200150"/>
            <a:ext cx="41973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ZoneTexte 3"/>
          <p:cNvSpPr txBox="1">
            <a:spLocks noChangeArrowheads="1"/>
          </p:cNvSpPr>
          <p:nvPr/>
        </p:nvSpPr>
        <p:spPr bwMode="auto">
          <a:xfrm>
            <a:off x="5362575" y="1552575"/>
            <a:ext cx="36909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0000FF"/>
                </a:solidFill>
                <a:latin typeface="Arial" charset="0"/>
                <a:cs typeface="Arial" charset="0"/>
              </a:rPr>
              <a:t>30 radars from French network</a:t>
            </a:r>
          </a:p>
          <a:p>
            <a:pPr eaLnBrk="1" hangingPunct="1"/>
            <a:endParaRPr lang="fr-FR" sz="2000">
              <a:latin typeface="Arial" charset="0"/>
              <a:cs typeface="Arial" charset="0"/>
            </a:endParaRPr>
          </a:p>
          <a:p>
            <a:pPr eaLnBrk="1" hangingPunct="1"/>
            <a:r>
              <a:rPr lang="fr-FR" sz="2000">
                <a:solidFill>
                  <a:srgbClr val="FF0000"/>
                </a:solidFill>
                <a:latin typeface="Arial" charset="0"/>
                <a:cs typeface="Arial" charset="0"/>
              </a:rPr>
              <a:t>62 additional European radars</a:t>
            </a:r>
          </a:p>
          <a:p>
            <a:pPr eaLnBrk="1" hangingPunct="1"/>
            <a:r>
              <a:rPr lang="fr-FR" sz="2000">
                <a:solidFill>
                  <a:srgbClr val="FF0000"/>
                </a:solidFill>
                <a:latin typeface="Arial" charset="0"/>
                <a:cs typeface="Arial" charset="0"/>
              </a:rPr>
              <a:t>(some on them located outside </a:t>
            </a:r>
          </a:p>
          <a:p>
            <a:pPr eaLnBrk="1" hangingPunct="1"/>
            <a:r>
              <a:rPr lang="fr-FR" sz="2000">
                <a:solidFill>
                  <a:srgbClr val="FF0000"/>
                </a:solidFill>
                <a:latin typeface="Arial" charset="0"/>
                <a:cs typeface="Arial" charset="0"/>
              </a:rPr>
              <a:t>the AROME domain) available</a:t>
            </a:r>
          </a:p>
          <a:p>
            <a:pPr eaLnBrk="1" hangingPunct="1"/>
            <a:r>
              <a:rPr lang="fr-FR" sz="2000">
                <a:solidFill>
                  <a:srgbClr val="FF0000"/>
                </a:solidFill>
                <a:latin typeface="Arial" charset="0"/>
                <a:cs typeface="Arial" charset="0"/>
              </a:rPr>
              <a:t>from </a:t>
            </a:r>
            <a:r>
              <a:rPr lang="fr-FR" sz="2000" b="1">
                <a:solidFill>
                  <a:srgbClr val="FF0000"/>
                </a:solidFill>
                <a:latin typeface="Arial" charset="0"/>
                <a:cs typeface="Arial" charset="0"/>
              </a:rPr>
              <a:t>EUMETNET OPERA</a:t>
            </a:r>
          </a:p>
          <a:p>
            <a:pPr eaLnBrk="1" hangingPunct="1"/>
            <a:endParaRPr lang="fr-FR" sz="20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fr-FR" sz="2000" i="1">
                <a:latin typeface="Arial" charset="0"/>
                <a:cs typeface="Arial" charset="0"/>
              </a:rPr>
              <a:t>Monitoring in AROME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ED637431-E489-2C47-ADD2-8B7215F842F2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28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Recent difficulties @ MF with observations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526954" y="1248003"/>
            <a:ext cx="8106982" cy="4525962"/>
          </a:xfrm>
        </p:spPr>
        <p:txBody>
          <a:bodyPr/>
          <a:lstStyle/>
          <a:p>
            <a:pPr eaLnBrk="1" hangingPunct="1">
              <a:defRPr/>
            </a:pP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Involvement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in the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preparation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of MW instruments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that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have been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discontinued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:  SSMI/S on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board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DMSP-F19, MTVZA-GY on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board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Meteor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-M N</a:t>
            </a:r>
          </a:p>
          <a:p>
            <a:pPr eaLnBrk="1" hangingPunct="1">
              <a:defRPr/>
            </a:pPr>
            <a:endParaRPr lang="fr-FR" sz="17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Difficulties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to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get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positive impacts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the assimilation of new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microwave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sensors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(AMSR-2, GNSS-RO, ScatSat-1)</a:t>
            </a:r>
          </a:p>
          <a:p>
            <a:pPr eaLnBrk="1" hangingPunct="1">
              <a:defRPr/>
            </a:pPr>
            <a:endParaRPr lang="fr-FR" sz="17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r>
              <a:rPr lang="fr-FR" sz="1700" u="sng" dirty="0" err="1" smtClean="0">
                <a:latin typeface="Liberation Sans" charset="0"/>
                <a:ea typeface="ＭＳ Ｐゴシック" charset="0"/>
                <a:cs typeface="MS PGothic" charset="0"/>
              </a:rPr>
              <a:t>Availability</a:t>
            </a:r>
            <a:r>
              <a:rPr lang="fr-FR" sz="1700" u="sng" dirty="0" smtClean="0">
                <a:latin typeface="Liberation Sans" charset="0"/>
                <a:ea typeface="ＭＳ Ｐゴシック" charset="0"/>
                <a:cs typeface="MS PGothic" charset="0"/>
              </a:rPr>
              <a:t> of new satellite data </a:t>
            </a:r>
            <a:r>
              <a:rPr lang="fr-FR" sz="1700" u="sng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1700" u="sng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700" u="sng" dirty="0" err="1" smtClean="0">
                <a:latin typeface="Liberation Sans" charset="0"/>
                <a:ea typeface="ＭＳ Ｐゴシック" charset="0"/>
                <a:cs typeface="MS PGothic" charset="0"/>
              </a:rPr>
              <a:t>EUMETCast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: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EUMETCast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HVS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antenna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not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yet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installed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in Toulouse to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receive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NOAA-20 and METOP-C data</a:t>
            </a:r>
          </a:p>
          <a:p>
            <a:pPr eaLnBrk="1" hangingPunct="1">
              <a:defRPr/>
            </a:pPr>
            <a:endParaRPr lang="fr-FR" sz="17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Differences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between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CrIS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/S-NPP (nominal spectral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resolution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) and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CrIS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/NOAA-20 (full spectral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resolution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)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prevent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us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assimilating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the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two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instruments =&gt;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need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to have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CrIS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/NOAA-20 in </a:t>
            </a:r>
            <a:r>
              <a:rPr lang="fr-FR" sz="1700" dirty="0">
                <a:latin typeface="Liberation Sans" charset="0"/>
                <a:ea typeface="ＭＳ Ｐゴシック" charset="0"/>
                <a:cs typeface="MS PGothic" charset="0"/>
              </a:rPr>
              <a:t>N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SR (conversion FSR2NSR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using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AAPP ?)</a:t>
            </a:r>
          </a:p>
          <a:p>
            <a:pPr eaLnBrk="1" hangingPunct="1">
              <a:defRPr/>
            </a:pPr>
            <a:endParaRPr lang="fr-FR" sz="17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Lack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of CSR on GOES-16 -&gt; collaboration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with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CMS/Lannion to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get</a:t>
            </a:r>
            <a:r>
              <a:rPr lang="fr-FR" sz="1700" dirty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thinned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raw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radiances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ABI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with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NWC SAF </a:t>
            </a:r>
            <a:r>
              <a:rPr lang="fr-FR" sz="1700" dirty="0" err="1" smtClean="0">
                <a:latin typeface="Liberation Sans" charset="0"/>
                <a:ea typeface="ＭＳ Ｐゴシック" charset="0"/>
                <a:cs typeface="MS PGothic" charset="0"/>
              </a:rPr>
              <a:t>cloud</a:t>
            </a:r>
            <a:r>
              <a:rPr lang="fr-FR" sz="1700" dirty="0" smtClean="0">
                <a:latin typeface="Liberation Sans" charset="0"/>
                <a:ea typeface="ＭＳ Ｐゴシック" charset="0"/>
                <a:cs typeface="MS PGothic" charset="0"/>
              </a:rPr>
              <a:t> classification</a:t>
            </a:r>
          </a:p>
          <a:p>
            <a:pPr eaLnBrk="1" hangingPunct="1"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FR" sz="2000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1257300" lvl="2" indent="-342900" eaLnBrk="1" hangingPunct="1">
              <a:buFont typeface="Webdings" charset="0"/>
              <a:buNone/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0"/>
              <a:buChar char="q"/>
              <a:defRPr/>
            </a:pPr>
            <a:endParaRPr lang="fr-FR" b="1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A5FE37C0-C82E-CD44-BC7F-78C727BBB2CD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29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Plans for new observation types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Assimilation of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monitored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observations (MW radiances / GNSS-RO)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ATMS and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CrIS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NOAA-20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AMSU-A, MHS, IASI, ASCAT and GRAS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METOP-C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HLOS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AEOLUS (+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studies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with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L2B processor)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SCAT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CFOSAT mission (use info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SWIM ?)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GNSS-RO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COSMIC-2A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dirty="0" err="1">
                <a:latin typeface="Liberation Sans" charset="0"/>
                <a:ea typeface="ＭＳ Ｐゴシック" charset="0"/>
                <a:cs typeface="MS PGothic" charset="0"/>
              </a:rPr>
              <a:t>AMVs</a:t>
            </a:r>
            <a:r>
              <a:rPr lang="fr-FR" dirty="0">
                <a:latin typeface="Liberation Sans" charset="0"/>
                <a:ea typeface="ＭＳ Ｐゴシック" charset="0"/>
                <a:cs typeface="MS PGothic" charset="0"/>
              </a:rPr>
              <a:t> and CSR (?) </a:t>
            </a:r>
            <a:r>
              <a:rPr lang="fr-FR" dirty="0" err="1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dirty="0">
                <a:latin typeface="Liberation Sans" charset="0"/>
                <a:ea typeface="ＭＳ Ｐゴシック" charset="0"/>
                <a:cs typeface="MS PGothic" charset="0"/>
              </a:rPr>
              <a:t> GOES-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17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All-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sky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radiances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SAPHIR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using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1D-Bayesian + 4D-Var</a:t>
            </a: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Specific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observations for AROME: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fr-FR" sz="1600" dirty="0" err="1" smtClean="0">
                <a:latin typeface="Liberation Sans" charset="0"/>
                <a:ea typeface="ＭＳ Ｐゴシック" charset="0"/>
                <a:cs typeface="MS PGothic" charset="0"/>
              </a:rPr>
              <a:t>European</a:t>
            </a:r>
            <a:r>
              <a:rPr lang="fr-FR" sz="1600" dirty="0" smtClean="0">
                <a:latin typeface="Liberation Sans" charset="0"/>
                <a:ea typeface="ＭＳ Ｐゴシック" charset="0"/>
                <a:cs typeface="MS PGothic" charset="0"/>
              </a:rPr>
              <a:t> radars </a:t>
            </a:r>
            <a:r>
              <a:rPr lang="fr-FR" sz="1600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1600" dirty="0" smtClean="0">
                <a:latin typeface="Liberation Sans" charset="0"/>
                <a:ea typeface="ＭＳ Ｐゴシック" charset="0"/>
                <a:cs typeface="MS PGothic" charset="0"/>
              </a:rPr>
              <a:t> OPERA 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fr-FR" sz="1600" dirty="0" smtClean="0">
                <a:latin typeface="Liberation Sans" charset="0"/>
                <a:ea typeface="ＭＳ Ｐゴシック" charset="0"/>
                <a:cs typeface="MS PGothic" charset="0"/>
              </a:rPr>
              <a:t>French radar data </a:t>
            </a:r>
            <a:r>
              <a:rPr lang="fr-FR" sz="1600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1600" dirty="0" smtClean="0">
                <a:latin typeface="Liberation Sans" charset="0"/>
                <a:ea typeface="ＭＳ Ｐゴシック" charset="0"/>
                <a:cs typeface="MS PGothic" charset="0"/>
              </a:rPr>
              <a:t> a new </a:t>
            </a:r>
            <a:r>
              <a:rPr lang="fr-FR" sz="1600" dirty="0" err="1" smtClean="0">
                <a:latin typeface="Liberation Sans" charset="0"/>
                <a:ea typeface="ＭＳ Ｐゴシック" charset="0"/>
                <a:cs typeface="MS PGothic" charset="0"/>
              </a:rPr>
              <a:t>unified</a:t>
            </a:r>
            <a:r>
              <a:rPr lang="fr-FR" sz="16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600" dirty="0" err="1" smtClean="0">
                <a:latin typeface="Liberation Sans" charset="0"/>
                <a:ea typeface="ＭＳ Ｐゴシック" charset="0"/>
                <a:cs typeface="MS PGothic" charset="0"/>
              </a:rPr>
              <a:t>processing</a:t>
            </a:r>
            <a:r>
              <a:rPr lang="fr-FR" sz="16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600" dirty="0" err="1" smtClean="0">
                <a:latin typeface="Liberation Sans" charset="0"/>
                <a:ea typeface="ＭＳ Ｐゴシック" charset="0"/>
                <a:cs typeface="MS PGothic" charset="0"/>
              </a:rPr>
              <a:t>chain</a:t>
            </a:r>
            <a:r>
              <a:rPr lang="fr-FR" sz="16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fr-FR" sz="1600" dirty="0" err="1" smtClean="0">
                <a:latin typeface="Liberation Sans" charset="0"/>
                <a:ea typeface="ＭＳ Ｐゴシック" charset="0"/>
                <a:cs typeface="MS PGothic" charset="0"/>
              </a:rPr>
              <a:t>Aircraft</a:t>
            </a:r>
            <a:r>
              <a:rPr lang="fr-FR" sz="16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600" dirty="0" err="1">
                <a:latin typeface="Liberation Sans" charset="0"/>
                <a:ea typeface="ＭＳ Ｐゴシック" charset="0"/>
                <a:cs typeface="MS PGothic" charset="0"/>
              </a:rPr>
              <a:t>winds</a:t>
            </a:r>
            <a:r>
              <a:rPr lang="fr-FR" sz="1600" dirty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600" dirty="0" err="1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1600" dirty="0">
                <a:latin typeface="Liberation Sans" charset="0"/>
                <a:ea typeface="ＭＳ Ｐゴシック" charset="0"/>
                <a:cs typeface="MS PGothic" charset="0"/>
              </a:rPr>
              <a:t> MODE-S/ADS-B </a:t>
            </a:r>
            <a:r>
              <a:rPr lang="fr-FR" sz="1600" dirty="0" err="1">
                <a:latin typeface="Liberation Sans" charset="0"/>
                <a:ea typeface="ＭＳ Ｐゴシック" charset="0"/>
                <a:cs typeface="MS PGothic" charset="0"/>
              </a:rPr>
              <a:t>reception</a:t>
            </a:r>
            <a:r>
              <a:rPr lang="fr-FR" sz="1600" dirty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endParaRPr lang="fr-FR" sz="16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fr-FR" sz="1600" dirty="0" err="1" smtClean="0">
                <a:solidFill>
                  <a:srgbClr val="7F7F7F"/>
                </a:solidFill>
                <a:latin typeface="Liberation Sans" charset="0"/>
                <a:ea typeface="ＭＳ Ｐゴシック" charset="0"/>
                <a:cs typeface="MS PGothic" charset="0"/>
              </a:rPr>
              <a:t>Humidity</a:t>
            </a:r>
            <a:r>
              <a:rPr lang="fr-FR" sz="1600" dirty="0" smtClean="0">
                <a:solidFill>
                  <a:srgbClr val="7F7F7F"/>
                </a:solidFill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600" dirty="0" err="1" smtClean="0">
                <a:solidFill>
                  <a:srgbClr val="7F7F7F"/>
                </a:solidFill>
                <a:latin typeface="Liberation Sans" charset="0"/>
                <a:ea typeface="ＭＳ Ｐゴシック" charset="0"/>
                <a:cs typeface="MS PGothic" charset="0"/>
              </a:rPr>
              <a:t>aircraft</a:t>
            </a:r>
            <a:r>
              <a:rPr lang="fr-FR" sz="1600" dirty="0" smtClean="0">
                <a:solidFill>
                  <a:srgbClr val="7F7F7F"/>
                </a:solidFill>
                <a:latin typeface="Liberation Sans" charset="0"/>
                <a:ea typeface="ＭＳ Ｐゴシック" charset="0"/>
                <a:cs typeface="MS PGothic" charset="0"/>
              </a:rPr>
              <a:t> observations (AMDAR-q)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Tropospheric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gradients 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ground-based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GNSS 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Polarimetric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Liberation Sans" charset="0"/>
                <a:ea typeface="ＭＳ Ｐゴシック" charset="0"/>
                <a:cs typeface="MS PGothic" charset="0"/>
              </a:rPr>
              <a:t> radar variables </a:t>
            </a:r>
          </a:p>
          <a:p>
            <a:pPr lvl="1" eaLnBrk="1" hangingPunct="1">
              <a:buFont typeface="Wingdings" charset="0"/>
              <a:buChar char="§"/>
              <a:defRPr/>
            </a:pPr>
            <a:endParaRPr lang="fr-FR" dirty="0">
              <a:solidFill>
                <a:schemeClr val="bg1">
                  <a:lumMod val="50000"/>
                </a:schemeClr>
              </a:solidFill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fr-FR" sz="1600" i="1" dirty="0" smtClean="0">
                <a:latin typeface="Liberation Sans" charset="0"/>
                <a:ea typeface="ＭＳ Ｐゴシック" charset="0"/>
                <a:cs typeface="MS PGothic" charset="0"/>
              </a:rPr>
              <a:t>=&gt; </a:t>
            </a:r>
            <a:r>
              <a:rPr lang="fr-FR" sz="1600" i="1" dirty="0" err="1" smtClean="0">
                <a:latin typeface="Liberation Sans" charset="0"/>
                <a:ea typeface="ＭＳ Ｐゴシック" charset="0"/>
                <a:cs typeface="MS PGothic" charset="0"/>
              </a:rPr>
              <a:t>re-tuning</a:t>
            </a:r>
            <a:r>
              <a:rPr lang="fr-FR" sz="1600" i="1" dirty="0" smtClean="0">
                <a:latin typeface="Liberation Sans" charset="0"/>
                <a:ea typeface="ＭＳ Ｐゴシック" charset="0"/>
                <a:cs typeface="MS PGothic" charset="0"/>
              </a:rPr>
              <a:t> of observation </a:t>
            </a:r>
            <a:r>
              <a:rPr lang="fr-FR" sz="1600" i="1" dirty="0" err="1" smtClean="0">
                <a:latin typeface="Liberation Sans" charset="0"/>
                <a:ea typeface="ＭＳ Ｐゴシック" charset="0"/>
                <a:cs typeface="MS PGothic" charset="0"/>
              </a:rPr>
              <a:t>errors</a:t>
            </a:r>
            <a:r>
              <a:rPr lang="fr-FR" sz="1600" i="1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1600" i="1" dirty="0" err="1" smtClean="0">
                <a:latin typeface="Liberation Sans" charset="0"/>
                <a:ea typeface="ＭＳ Ｐゴシック" charset="0"/>
                <a:cs typeface="MS PGothic" charset="0"/>
              </a:rPr>
              <a:t>with</a:t>
            </a:r>
            <a:r>
              <a:rPr lang="fr-FR" sz="1600" i="1" dirty="0" smtClean="0">
                <a:latin typeface="Liberation Sans" charset="0"/>
                <a:ea typeface="ＭＳ Ｐゴシック" charset="0"/>
                <a:cs typeface="MS PGothic" charset="0"/>
              </a:rPr>
              <a:t> the </a:t>
            </a:r>
            <a:r>
              <a:rPr lang="fr-FR" sz="1600" i="1" dirty="0" err="1" smtClean="0">
                <a:latin typeface="Liberation Sans" charset="0"/>
                <a:ea typeface="ＭＳ Ｐゴシック" charset="0"/>
                <a:cs typeface="MS PGothic" charset="0"/>
              </a:rPr>
              <a:t>recent</a:t>
            </a:r>
            <a:r>
              <a:rPr lang="fr-FR" sz="1600" i="1" dirty="0" smtClean="0">
                <a:latin typeface="Liberation Sans" charset="0"/>
                <a:ea typeface="ＭＳ Ｐゴシック" charset="0"/>
                <a:cs typeface="MS PGothic" charset="0"/>
              </a:rPr>
              <a:t> NWP system</a:t>
            </a:r>
            <a:endParaRPr lang="fr-FR" sz="1600" i="1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1257300" lvl="2" indent="-342900" eaLnBrk="1" hangingPunct="1">
              <a:buFont typeface="Webdings" charset="0"/>
              <a:buNone/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0"/>
              <a:buChar char="q"/>
              <a:defRPr/>
            </a:pPr>
            <a:endParaRPr lang="fr-FR" b="1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0BDBA236-996F-7F45-8305-C5E40F9C3FA1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3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Evolution of HPC at Météo-France </a:t>
            </a:r>
          </a:p>
        </p:txBody>
      </p:sp>
      <p:pic>
        <p:nvPicPr>
          <p:cNvPr id="10243" name="Image 1" descr="supercalc-102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974725"/>
            <a:ext cx="7034213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9BE87F63-072B-B14C-8A0D-CAA74020C806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30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Other studies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Development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of Ensemble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Variational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Data Assimilation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systems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for ARPEGE and AROME =&gt; </a:t>
            </a: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suitable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observation diagnostics</a:t>
            </a:r>
          </a:p>
          <a:p>
            <a:pPr eaLnBrk="1" hangingPunct="1">
              <a:defRPr/>
            </a:pP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Increased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000" dirty="0">
                <a:latin typeface="Liberation Sans" charset="0"/>
                <a:ea typeface="ＭＳ Ｐゴシック" charset="0"/>
                <a:cs typeface="MS PGothic" charset="0"/>
              </a:rPr>
              <a:t>usage of </a:t>
            </a:r>
            <a:r>
              <a:rPr lang="fr-FR" sz="2000" dirty="0" err="1">
                <a:latin typeface="Liberation Sans" charset="0"/>
                <a:ea typeface="ＭＳ Ｐゴシック" charset="0"/>
                <a:cs typeface="MS PGothic" charset="0"/>
              </a:rPr>
              <a:t>existing</a:t>
            </a:r>
            <a:r>
              <a:rPr lang="fr-FR" sz="2000" dirty="0">
                <a:latin typeface="Liberation Sans" charset="0"/>
                <a:ea typeface="ＭＳ Ｐゴシック" charset="0"/>
                <a:cs typeface="MS PGothic" charset="0"/>
              </a:rPr>
              <a:t> observations</a:t>
            </a:r>
          </a:p>
          <a:p>
            <a:pPr marL="742950" lvl="2" indent="-342900" eaLnBrk="1" hangingPunct="1">
              <a:buClr>
                <a:srgbClr val="008FBD"/>
              </a:buClr>
              <a:buFont typeface="Wingdings" charset="2"/>
              <a:buChar char="Ø"/>
              <a:defRPr/>
            </a:pPr>
            <a:r>
              <a:rPr lang="fr-FR" dirty="0">
                <a:latin typeface="Liberation Sans" charset="0"/>
                <a:ea typeface="ＭＳ Ｐゴシック" charset="0"/>
                <a:cs typeface="MS PGothic" charset="0"/>
              </a:rPr>
              <a:t>Assimilation of IR and MW radiances in </a:t>
            </a:r>
            <a:r>
              <a:rPr lang="fr-FR" dirty="0" err="1">
                <a:latin typeface="Liberation Sans" charset="0"/>
                <a:ea typeface="ＭＳ Ｐゴシック" charset="0"/>
                <a:cs typeface="MS PGothic" charset="0"/>
              </a:rPr>
              <a:t>cloudy</a:t>
            </a:r>
            <a:r>
              <a:rPr lang="fr-FR" dirty="0">
                <a:latin typeface="Liberation Sans" charset="0"/>
                <a:ea typeface="ＭＳ Ｐゴシック" charset="0"/>
                <a:cs typeface="MS PGothic" charset="0"/>
              </a:rPr>
              <a:t> and </a:t>
            </a:r>
            <a:r>
              <a:rPr lang="fr-FR" dirty="0" err="1">
                <a:latin typeface="Liberation Sans" charset="0"/>
                <a:ea typeface="ＭＳ Ｐゴシック" charset="0"/>
                <a:cs typeface="MS PGothic" charset="0"/>
              </a:rPr>
              <a:t>precipitating</a:t>
            </a:r>
            <a:r>
              <a:rPr lang="fr-FR" dirty="0">
                <a:latin typeface="Liberation Sans" charset="0"/>
                <a:ea typeface="ＭＳ Ｐゴシック" charset="0"/>
                <a:cs typeface="MS PGothic" charset="0"/>
              </a:rPr>
              <a:t> areas for ARPEGE and AROME (=&gt; </a:t>
            </a:r>
            <a:r>
              <a:rPr lang="fr-FR" dirty="0" err="1">
                <a:latin typeface="Liberation Sans" charset="0"/>
                <a:ea typeface="ＭＳ Ｐゴシック" charset="0"/>
                <a:cs typeface="MS PGothic" charset="0"/>
              </a:rPr>
              <a:t>improved</a:t>
            </a:r>
            <a:r>
              <a:rPr lang="fr-FR" dirty="0">
                <a:latin typeface="Liberation Sans" charset="0"/>
                <a:ea typeface="ＭＳ Ｐゴシック" charset="0"/>
                <a:cs typeface="MS PGothic" charset="0"/>
              </a:rPr>
              <a:t> data assimilation </a:t>
            </a:r>
            <a:r>
              <a:rPr lang="fr-FR" dirty="0" err="1">
                <a:latin typeface="Liberation Sans" charset="0"/>
                <a:ea typeface="ＭＳ Ｐゴシック" charset="0"/>
                <a:cs typeface="MS PGothic" charset="0"/>
              </a:rPr>
              <a:t>algorithms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)</a:t>
            </a:r>
          </a:p>
          <a:p>
            <a:pPr eaLnBrk="1" hangingPunct="1">
              <a:defRPr/>
            </a:pPr>
            <a:r>
              <a:rPr lang="fr-FR" sz="2000" dirty="0" err="1" smtClean="0">
                <a:latin typeface="Liberation Sans" charset="0"/>
                <a:ea typeface="ＭＳ Ｐゴシック" charset="0"/>
                <a:cs typeface="MS PGothic" charset="0"/>
              </a:rPr>
              <a:t>Preparation</a:t>
            </a:r>
            <a:r>
              <a:rPr lang="fr-FR" sz="2000" dirty="0" smtClean="0">
                <a:latin typeface="Liberation Sans" charset="0"/>
                <a:ea typeface="ＭＳ Ｐゴシック" charset="0"/>
                <a:cs typeface="MS PGothic" charset="0"/>
              </a:rPr>
              <a:t> of future satellite missions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Hyperspectral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infrared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geosounder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IRS/MTG (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launch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in 2023) -&gt;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low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model top issue,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channel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selection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,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OSSEs</a:t>
            </a:r>
            <a:endParaRPr lang="fr-FR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IR (IASI-NG) and MW (MWS/MWI/ICI + SCA/GNSS-RO) instruments on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board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METOP-SG (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launch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in 2022)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Feasibility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studies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on future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potential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instruments (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microwave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geosounder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,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hyperspectral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microwave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dirty="0" err="1" smtClean="0">
                <a:latin typeface="Liberation Sans" charset="0"/>
                <a:ea typeface="ＭＳ Ｐゴシック" charset="0"/>
                <a:cs typeface="MS PGothic" charset="0"/>
              </a:rPr>
              <a:t>sounder</a:t>
            </a:r>
            <a:r>
              <a:rPr lang="fr-FR" dirty="0" smtClean="0">
                <a:latin typeface="Liberation Sans" charset="0"/>
                <a:ea typeface="ＭＳ Ｐゴシック" charset="0"/>
                <a:cs typeface="MS PGothic" charset="0"/>
              </a:rPr>
              <a:t>, constellations of nano-satellites*, …)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fr-FR" sz="2400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1257300" lvl="2" indent="-342900" eaLnBrk="1" hangingPunct="1">
              <a:buFont typeface="Webdings" charset="0"/>
              <a:buNone/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0"/>
              <a:buChar char="q"/>
              <a:defRPr/>
            </a:pPr>
            <a:endParaRPr lang="fr-FR" b="1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26024" y="6193117"/>
            <a:ext cx="319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* </a:t>
            </a:r>
            <a:r>
              <a:rPr lang="fr-FR" sz="1600" i="1" dirty="0" err="1" smtClean="0">
                <a:latin typeface="Arial"/>
                <a:cs typeface="Arial"/>
              </a:rPr>
              <a:t>Presence</a:t>
            </a:r>
            <a:r>
              <a:rPr lang="fr-FR" sz="1600" i="1" dirty="0" smtClean="0">
                <a:latin typeface="Arial"/>
                <a:cs typeface="Arial"/>
              </a:rPr>
              <a:t> of </a:t>
            </a:r>
            <a:r>
              <a:rPr lang="fr-FR" sz="1600" i="1" dirty="0" err="1" smtClean="0">
                <a:latin typeface="Arial"/>
                <a:cs typeface="Arial"/>
              </a:rPr>
              <a:t>private</a:t>
            </a:r>
            <a:r>
              <a:rPr lang="fr-FR" sz="1600" i="1" dirty="0" smtClean="0">
                <a:latin typeface="Arial"/>
                <a:cs typeface="Arial"/>
              </a:rPr>
              <a:t> </a:t>
            </a:r>
            <a:r>
              <a:rPr lang="fr-FR" sz="1600" i="1" dirty="0" err="1" smtClean="0">
                <a:latin typeface="Arial"/>
                <a:cs typeface="Arial"/>
              </a:rPr>
              <a:t>companies</a:t>
            </a:r>
            <a:endParaRPr lang="fr-FR" sz="1600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>
                <a:ea typeface="ＭＳ Ｐゴシック" charset="0"/>
              </a:rPr>
              <a:t>Thank you for your attention !</a:t>
            </a:r>
          </a:p>
        </p:txBody>
      </p:sp>
      <p:pic>
        <p:nvPicPr>
          <p:cNvPr id="68610" name="Image 2" descr="CN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69888"/>
            <a:ext cx="11271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Image 1" descr="CNRM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695825"/>
            <a:ext cx="15446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6729412" cy="992187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Super-computers at Météo-France</a:t>
            </a:r>
          </a:p>
        </p:txBody>
      </p:sp>
      <p:pic>
        <p:nvPicPr>
          <p:cNvPr id="12290" name="Image 1" descr="46ea282923_55749_supercalculateur-bull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66850"/>
            <a:ext cx="462597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ZoneTexte 3"/>
          <p:cNvSpPr txBox="1">
            <a:spLocks noChangeArrowheads="1"/>
          </p:cNvSpPr>
          <p:nvPr/>
        </p:nvSpPr>
        <p:spPr bwMode="auto">
          <a:xfrm>
            <a:off x="5337175" y="1466850"/>
            <a:ext cx="3538538" cy="3478213"/>
          </a:xfrm>
          <a:prstGeom prst="rect">
            <a:avLst/>
          </a:prstGeom>
          <a:solidFill>
            <a:srgbClr val="FDEAD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Initial configuration (</a:t>
            </a:r>
            <a:r>
              <a:rPr lang="fr-FR" sz="2000" b="1">
                <a:latin typeface="Arial" charset="0"/>
                <a:cs typeface="Arial" charset="0"/>
              </a:rPr>
              <a:t>2013</a:t>
            </a:r>
            <a:r>
              <a:rPr lang="fr-FR" sz="2000">
                <a:latin typeface="Arial" charset="0"/>
                <a:cs typeface="Arial" charset="0"/>
              </a:rPr>
              <a:t>)</a:t>
            </a:r>
          </a:p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2 x 1000 nodes</a:t>
            </a:r>
          </a:p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1 node = 24 CPUs</a:t>
            </a:r>
          </a:p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Intel « Ivy Bridge »</a:t>
            </a:r>
          </a:p>
          <a:p>
            <a:pPr eaLnBrk="1" hangingPunct="1"/>
            <a:r>
              <a:rPr lang="fr-FR" sz="2000" b="1">
                <a:latin typeface="Arial" charset="0"/>
                <a:cs typeface="Arial" charset="0"/>
              </a:rPr>
              <a:t>50 000 cores / 1 Pflops</a:t>
            </a:r>
          </a:p>
          <a:p>
            <a:pPr eaLnBrk="1" hangingPunct="1"/>
            <a:endParaRPr lang="fr-FR" sz="2000">
              <a:latin typeface="Arial" charset="0"/>
              <a:cs typeface="Arial" charset="0"/>
            </a:endParaRPr>
          </a:p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Last upgrade (</a:t>
            </a:r>
            <a:r>
              <a:rPr lang="fr-FR" sz="2000" b="1">
                <a:solidFill>
                  <a:srgbClr val="FF0000"/>
                </a:solidFill>
                <a:latin typeface="Arial" charset="0"/>
                <a:cs typeface="Arial" charset="0"/>
              </a:rPr>
              <a:t>2016)</a:t>
            </a:r>
            <a:r>
              <a:rPr lang="fr-FR" sz="2000">
                <a:latin typeface="Arial" charset="0"/>
                <a:cs typeface="Arial" charset="0"/>
              </a:rPr>
              <a:t>:</a:t>
            </a:r>
          </a:p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2 x 1800 nodes</a:t>
            </a:r>
          </a:p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1 node = 40 CPUs </a:t>
            </a:r>
          </a:p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Intel « Broadwell IP »</a:t>
            </a:r>
            <a:endParaRPr lang="fr-FR" sz="2000" b="1">
              <a:latin typeface="Arial" charset="0"/>
              <a:cs typeface="Arial" charset="0"/>
            </a:endParaRPr>
          </a:p>
          <a:p>
            <a:pPr eaLnBrk="1" hangingPunct="1"/>
            <a:r>
              <a:rPr lang="fr-FR" sz="2000" b="1">
                <a:solidFill>
                  <a:srgbClr val="FF0000"/>
                </a:solidFill>
                <a:latin typeface="Arial" charset="0"/>
                <a:cs typeface="Arial" charset="0"/>
              </a:rPr>
              <a:t>150 000 cores / 5 Pflops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52488" y="4832350"/>
            <a:ext cx="3929062" cy="1200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FBD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2 x BULL B710 DLC</a:t>
            </a:r>
          </a:p>
          <a:p>
            <a:pPr>
              <a:defRPr/>
            </a:pPr>
            <a:r>
              <a:rPr lang="fr-FR" dirty="0"/>
              <a:t>1 cluster for </a:t>
            </a:r>
            <a:r>
              <a:rPr lang="fr-FR" dirty="0" err="1"/>
              <a:t>operations</a:t>
            </a:r>
            <a:r>
              <a:rPr lang="fr-FR" dirty="0"/>
              <a:t> (ECA)</a:t>
            </a:r>
          </a:p>
          <a:p>
            <a:pPr>
              <a:defRPr/>
            </a:pPr>
            <a:r>
              <a:rPr lang="fr-FR" dirty="0"/>
              <a:t>1 cluster for </a:t>
            </a:r>
            <a:r>
              <a:rPr lang="fr-FR" dirty="0" err="1"/>
              <a:t>research</a:t>
            </a:r>
            <a:r>
              <a:rPr lang="fr-FR" dirty="0"/>
              <a:t> (CNC)</a:t>
            </a:r>
          </a:p>
        </p:txBody>
      </p:sp>
      <p:sp>
        <p:nvSpPr>
          <p:cNvPr id="12293" name="ZoneTexte 2"/>
          <p:cNvSpPr txBox="1">
            <a:spLocks noChangeArrowheads="1"/>
          </p:cNvSpPr>
          <p:nvPr/>
        </p:nvSpPr>
        <p:spPr bwMode="auto">
          <a:xfrm>
            <a:off x="5170488" y="5616575"/>
            <a:ext cx="2562225" cy="8318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chemeClr val="bg1"/>
                </a:solidFill>
                <a:latin typeface="Arial" charset="0"/>
                <a:cs typeface="Arial" charset="0"/>
              </a:rPr>
              <a:t>New HPC (x 3.5) by mid-2020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662862" cy="992187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Global model ARPEGE (high resolution)</a:t>
            </a:r>
          </a:p>
        </p:txBody>
      </p:sp>
      <p:pic>
        <p:nvPicPr>
          <p:cNvPr id="14338" name="Image 2" descr="Résolution arpege déterministe globe 2015_artic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49350"/>
            <a:ext cx="477678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17525" y="4011613"/>
            <a:ext cx="7997825" cy="1323975"/>
          </a:xfrm>
          <a:prstGeom prst="rect">
            <a:avLst/>
          </a:prstGeom>
          <a:solidFill>
            <a:schemeClr val="bg2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70C0"/>
              </a:buClr>
              <a:defRPr/>
            </a:pPr>
            <a:r>
              <a:rPr lang="fr-FR" sz="1600" b="1" dirty="0" err="1">
                <a:solidFill>
                  <a:srgbClr val="0070C0"/>
                </a:solidFill>
                <a:latin typeface="Arial"/>
                <a:cs typeface="Arial"/>
              </a:rPr>
              <a:t>Incremental</a:t>
            </a:r>
            <a:r>
              <a:rPr lang="fr-FR" sz="1600" b="1" dirty="0">
                <a:solidFill>
                  <a:srgbClr val="0070C0"/>
                </a:solidFill>
                <a:latin typeface="Arial"/>
                <a:cs typeface="Arial"/>
              </a:rPr>
              <a:t> 4D-Var assimilation (6-h </a:t>
            </a:r>
            <a:r>
              <a:rPr lang="fr-FR" sz="1600" b="1" dirty="0" err="1">
                <a:solidFill>
                  <a:srgbClr val="0070C0"/>
                </a:solidFill>
                <a:latin typeface="Arial"/>
                <a:cs typeface="Arial"/>
              </a:rPr>
              <a:t>window</a:t>
            </a:r>
            <a:r>
              <a:rPr lang="fr-FR" sz="1600" b="1" dirty="0">
                <a:solidFill>
                  <a:srgbClr val="0070C0"/>
                </a:solidFill>
                <a:latin typeface="Arial"/>
                <a:cs typeface="Arial"/>
              </a:rPr>
              <a:t> and 30 min time-slots) </a:t>
            </a:r>
            <a:r>
              <a:rPr lang="fr-FR" sz="1600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</a:p>
          <a:p>
            <a:pPr marL="285750" indent="-285750" eaLnBrk="0" hangingPunct="0">
              <a:spcBef>
                <a:spcPct val="50000"/>
              </a:spcBef>
              <a:buClr>
                <a:srgbClr val="0070C0"/>
              </a:buClr>
              <a:buFont typeface="Arial"/>
              <a:buChar char="•"/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loops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 of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minimization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: T</a:t>
            </a:r>
            <a:r>
              <a:rPr lang="fr-FR" sz="1600" baseline="-250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149c1L105 (40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iterations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) + T</a:t>
            </a:r>
            <a:r>
              <a:rPr lang="fr-FR" sz="1600" baseline="-250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399c1L105 (40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iterations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</a:p>
          <a:p>
            <a:pPr marL="285750" indent="-285750" eaLnBrk="0" hangingPunct="0">
              <a:spcBef>
                <a:spcPct val="50000"/>
              </a:spcBef>
              <a:buClr>
                <a:srgbClr val="0070C0"/>
              </a:buClr>
              <a:buFont typeface="Arial"/>
              <a:buChar char="•"/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Background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error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 variances and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correlation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lengths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 an 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EDA 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system (4D-Var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at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lower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resolution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: T</a:t>
            </a:r>
            <a:r>
              <a:rPr lang="fr-FR" sz="1600" baseline="-250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479/T</a:t>
            </a:r>
            <a:r>
              <a:rPr lang="fr-FR" sz="1600" baseline="-250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149)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 25 </a:t>
            </a:r>
            <a:r>
              <a:rPr lang="fr-FR" sz="1600" dirty="0" err="1" smtClean="0">
                <a:solidFill>
                  <a:srgbClr val="000000"/>
                </a:solidFill>
                <a:latin typeface="Arial"/>
                <a:cs typeface="Arial"/>
              </a:rPr>
              <a:t>members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fr-FR" sz="1600" b="1" dirty="0" smtClean="0">
                <a:solidFill>
                  <a:srgbClr val="000000"/>
                </a:solidFill>
                <a:latin typeface="Arial"/>
                <a:cs typeface="Arial"/>
              </a:rPr>
              <a:t>AEARP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fr-F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340" name="ZoneTexte 5"/>
          <p:cNvSpPr txBox="1">
            <a:spLocks noChangeArrowheads="1"/>
          </p:cNvSpPr>
          <p:nvPr/>
        </p:nvSpPr>
        <p:spPr bwMode="auto">
          <a:xfrm>
            <a:off x="5713413" y="1195388"/>
            <a:ext cx="2801937" cy="2247900"/>
          </a:xfrm>
          <a:prstGeom prst="rect">
            <a:avLst/>
          </a:prstGeom>
          <a:solidFill>
            <a:srgbClr val="DDE4E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>
                <a:latin typeface="Arial" charset="0"/>
                <a:cs typeface="Arial" charset="0"/>
              </a:rPr>
              <a:t>Spectral model with</a:t>
            </a:r>
          </a:p>
          <a:p>
            <a:pPr eaLnBrk="1" hangingPunct="1"/>
            <a:r>
              <a:rPr lang="fr-FR" sz="2000" b="1">
                <a:latin typeface="Arial" charset="0"/>
                <a:cs typeface="Arial" charset="0"/>
              </a:rPr>
              <a:t>variable resolution: </a:t>
            </a:r>
          </a:p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T</a:t>
            </a:r>
            <a:r>
              <a:rPr lang="fr-FR" sz="2000" baseline="-25000">
                <a:latin typeface="Arial" charset="0"/>
                <a:cs typeface="Arial" charset="0"/>
              </a:rPr>
              <a:t>L</a:t>
            </a:r>
            <a:r>
              <a:rPr lang="fr-FR" sz="2000">
                <a:latin typeface="Arial" charset="0"/>
                <a:cs typeface="Arial" charset="0"/>
              </a:rPr>
              <a:t>1198c2.2L105</a:t>
            </a:r>
          </a:p>
          <a:p>
            <a:pPr eaLnBrk="1" hangingPunct="1"/>
            <a:endParaRPr lang="fr-FR" sz="2000">
              <a:latin typeface="Arial" charset="0"/>
              <a:cs typeface="Arial" charset="0"/>
            </a:endParaRPr>
          </a:p>
          <a:p>
            <a:pPr eaLnBrk="1" hangingPunct="1"/>
            <a:r>
              <a:rPr lang="fr-FR" sz="2000" b="1">
                <a:latin typeface="Symbol" charset="0"/>
                <a:cs typeface="Symbol" charset="0"/>
              </a:rPr>
              <a:t>#</a:t>
            </a:r>
            <a:r>
              <a:rPr lang="fr-FR" sz="2000">
                <a:latin typeface="Symbol" charset="0"/>
                <a:cs typeface="Symbol" charset="0"/>
              </a:rPr>
              <a:t> D</a:t>
            </a:r>
            <a:r>
              <a:rPr lang="fr-FR" sz="2000">
                <a:latin typeface="Arial" charset="0"/>
                <a:cs typeface="Arial" charset="0"/>
              </a:rPr>
              <a:t>x from 7.5 to 36 km</a:t>
            </a:r>
          </a:p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# 105 vertical levels from 10 m to 0.1 hPa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17525" y="5556250"/>
            <a:ext cx="6384925" cy="923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800" b="1" u="sng" dirty="0" err="1">
                <a:latin typeface="Arial"/>
                <a:cs typeface="Arial"/>
              </a:rPr>
              <a:t>Forecasts</a:t>
            </a:r>
            <a:r>
              <a:rPr lang="fr-FR" sz="1800" b="1" u="sng" dirty="0">
                <a:latin typeface="Arial"/>
                <a:cs typeface="Arial"/>
              </a:rPr>
              <a:t> (</a:t>
            </a:r>
            <a:r>
              <a:rPr lang="fr-FR" sz="1800" b="1" u="sng" dirty="0" err="1">
                <a:latin typeface="Arial"/>
                <a:cs typeface="Arial"/>
              </a:rPr>
              <a:t>cut</a:t>
            </a:r>
            <a:r>
              <a:rPr lang="fr-FR" sz="1800" b="1" u="sng" dirty="0">
                <a:latin typeface="Arial"/>
                <a:cs typeface="Arial"/>
              </a:rPr>
              <a:t>-off and ranges):</a:t>
            </a:r>
          </a:p>
          <a:p>
            <a:pPr>
              <a:defRPr/>
            </a:pPr>
            <a:r>
              <a:rPr lang="fr-FR" sz="1800" dirty="0">
                <a:latin typeface="Arial"/>
                <a:cs typeface="Arial"/>
              </a:rPr>
              <a:t> 00 UTC (1h10/54h), 00 UTC (2h15/102h), </a:t>
            </a:r>
          </a:p>
          <a:p>
            <a:pPr>
              <a:defRPr/>
            </a:pPr>
            <a:r>
              <a:rPr lang="fr-FR" sz="1800" dirty="0">
                <a:latin typeface="Arial"/>
                <a:cs typeface="Arial"/>
              </a:rPr>
              <a:t> 06 UTC (3h/72h), 12 UTC (1h50/144h), 18 UTC (3h/60h)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6680200" cy="992187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Global model ARPEGE (ensemble)</a:t>
            </a:r>
          </a:p>
        </p:txBody>
      </p:sp>
      <p:sp>
        <p:nvSpPr>
          <p:cNvPr id="16386" name="ZoneTexte 4"/>
          <p:cNvSpPr txBox="1">
            <a:spLocks noChangeArrowheads="1"/>
          </p:cNvSpPr>
          <p:nvPr/>
        </p:nvSpPr>
        <p:spPr bwMode="auto">
          <a:xfrm>
            <a:off x="517525" y="3865563"/>
            <a:ext cx="8118475" cy="1485900"/>
          </a:xfrm>
          <a:prstGeom prst="rect">
            <a:avLst/>
          </a:prstGeom>
          <a:solidFill>
            <a:schemeClr val="bg2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35 </a:t>
            </a:r>
            <a:r>
              <a:rPr lang="fr-FR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members</a:t>
            </a: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: 1 control + 34 </a:t>
            </a:r>
            <a:r>
              <a:rPr lang="fr-FR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perturbed</a:t>
            </a: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analyses (</a:t>
            </a:r>
            <a:r>
              <a:rPr lang="fr-FR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PEARP</a:t>
            </a:r>
            <a:r>
              <a:rPr lang="fr-FR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fr-FR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Initial conditions: 17 </a:t>
            </a:r>
            <a:r>
              <a:rPr lang="fr-FR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members</a:t>
            </a: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from</a:t>
            </a: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the AEARP + </a:t>
            </a:r>
            <a:r>
              <a:rPr lang="fr-FR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singular</a:t>
            </a: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vectors</a:t>
            </a: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over 7 areas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Model </a:t>
            </a:r>
            <a:r>
              <a:rPr lang="fr-FR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uncertainties</a:t>
            </a: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: 10 </a:t>
            </a:r>
            <a:r>
              <a:rPr lang="fr-FR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packages (</a:t>
            </a:r>
            <a:r>
              <a:rPr lang="fr-FR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moist</a:t>
            </a: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convection, radiation, </a:t>
            </a:r>
            <a:r>
              <a:rPr lang="fr-FR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gravity</a:t>
            </a: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wave</a:t>
            </a:r>
            <a:r>
              <a:rPr lang="fr-FR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drag)</a:t>
            </a:r>
          </a:p>
        </p:txBody>
      </p:sp>
      <p:sp>
        <p:nvSpPr>
          <p:cNvPr id="16387" name="ZoneTexte 5"/>
          <p:cNvSpPr txBox="1">
            <a:spLocks noChangeArrowheads="1"/>
          </p:cNvSpPr>
          <p:nvPr/>
        </p:nvSpPr>
        <p:spPr bwMode="auto">
          <a:xfrm>
            <a:off x="5713413" y="1195388"/>
            <a:ext cx="2801937" cy="2247900"/>
          </a:xfrm>
          <a:prstGeom prst="rect">
            <a:avLst/>
          </a:prstGeom>
          <a:solidFill>
            <a:srgbClr val="DDE4E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>
                <a:latin typeface="Arial" charset="0"/>
                <a:cs typeface="Arial" charset="0"/>
              </a:rPr>
              <a:t>Spectral model with</a:t>
            </a:r>
          </a:p>
          <a:p>
            <a:pPr eaLnBrk="1" hangingPunct="1"/>
            <a:r>
              <a:rPr lang="fr-FR" sz="2000" b="1">
                <a:latin typeface="Arial" charset="0"/>
                <a:cs typeface="Arial" charset="0"/>
              </a:rPr>
              <a:t>variable resolution: </a:t>
            </a:r>
          </a:p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T</a:t>
            </a:r>
            <a:r>
              <a:rPr lang="fr-FR" sz="2000" baseline="-25000">
                <a:latin typeface="Arial" charset="0"/>
                <a:cs typeface="Arial" charset="0"/>
              </a:rPr>
              <a:t>L</a:t>
            </a:r>
            <a:r>
              <a:rPr lang="fr-FR" sz="2000">
                <a:latin typeface="Arial" charset="0"/>
                <a:cs typeface="Arial" charset="0"/>
              </a:rPr>
              <a:t>798c2.4L90</a:t>
            </a:r>
          </a:p>
          <a:p>
            <a:pPr eaLnBrk="1" hangingPunct="1"/>
            <a:endParaRPr lang="fr-FR" sz="2000">
              <a:latin typeface="Arial" charset="0"/>
              <a:cs typeface="Arial" charset="0"/>
            </a:endParaRPr>
          </a:p>
          <a:p>
            <a:pPr eaLnBrk="1" hangingPunct="1"/>
            <a:r>
              <a:rPr lang="fr-FR" sz="2000" b="1">
                <a:latin typeface="Symbol" charset="0"/>
                <a:cs typeface="Symbol" charset="0"/>
              </a:rPr>
              <a:t>#</a:t>
            </a:r>
            <a:r>
              <a:rPr lang="fr-FR" sz="2000">
                <a:latin typeface="Symbol" charset="0"/>
                <a:cs typeface="Symbol" charset="0"/>
              </a:rPr>
              <a:t> D</a:t>
            </a:r>
            <a:r>
              <a:rPr lang="fr-FR" sz="2000">
                <a:latin typeface="Arial" charset="0"/>
                <a:cs typeface="Arial" charset="0"/>
              </a:rPr>
              <a:t>x from 10 to 60 km</a:t>
            </a:r>
          </a:p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# 90 vertical levels from 14 m to 1 hPa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17525" y="5556250"/>
            <a:ext cx="3482975" cy="923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800" b="1" u="sng" dirty="0" err="1">
                <a:latin typeface="Arial"/>
                <a:cs typeface="Arial"/>
              </a:rPr>
              <a:t>Forecasts</a:t>
            </a:r>
            <a:r>
              <a:rPr lang="fr-FR" sz="1800" b="1" u="sng" dirty="0">
                <a:latin typeface="Arial"/>
                <a:cs typeface="Arial"/>
              </a:rPr>
              <a:t> ranges:</a:t>
            </a:r>
          </a:p>
          <a:p>
            <a:pPr>
              <a:defRPr/>
            </a:pPr>
            <a:r>
              <a:rPr lang="fr-FR" sz="1800" dirty="0">
                <a:latin typeface="Arial"/>
                <a:cs typeface="Arial"/>
              </a:rPr>
              <a:t> 00 UTC (48 h), 06 UTC (90 h), </a:t>
            </a:r>
          </a:p>
          <a:p>
            <a:pPr>
              <a:defRPr/>
            </a:pPr>
            <a:r>
              <a:rPr lang="fr-FR" sz="1800" dirty="0">
                <a:latin typeface="Arial"/>
                <a:cs typeface="Arial"/>
              </a:rPr>
              <a:t> 12 UTC (48 h), 18 UTC (108 h)</a:t>
            </a:r>
          </a:p>
        </p:txBody>
      </p:sp>
      <p:pic>
        <p:nvPicPr>
          <p:cNvPr id="16389" name="Image 2" descr="Capture d’écran 2018-11-09 à 09.25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49350"/>
            <a:ext cx="492442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5"/>
          <p:cNvSpPr txBox="1">
            <a:spLocks noGrp="1"/>
          </p:cNvSpPr>
          <p:nvPr/>
        </p:nvSpPr>
        <p:spPr bwMode="auto">
          <a:xfrm>
            <a:off x="633413" y="6384925"/>
            <a:ext cx="1231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fr-FR" sz="100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fr-FR" sz="1000">
                <a:latin typeface="Arial" charset="0"/>
                <a:cs typeface="Arial" charset="0"/>
              </a:rPr>
              <a:t>Page </a:t>
            </a:r>
            <a:fld id="{34483066-CAA3-7747-8D58-410349A4DB05}" type="slidenum">
              <a:rPr lang="fr-FR" sz="1000">
                <a:latin typeface="Arial" charset="0"/>
                <a:cs typeface="Arial" charset="0"/>
              </a:rPr>
              <a:pPr eaLnBrk="1" hangingPunct="1">
                <a:lnSpc>
                  <a:spcPct val="50000"/>
                </a:lnSpc>
              </a:pPr>
              <a:t>7</a:t>
            </a:fld>
            <a:endParaRPr lang="fr-FR" sz="100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79388"/>
            <a:ext cx="7953375" cy="688975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Changes in observation usage  (12/2017)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fr-FR" sz="2400" dirty="0" err="1" smtClean="0">
                <a:latin typeface="Liberation Sans" charset="0"/>
                <a:ea typeface="ＭＳ Ｐゴシック" charset="0"/>
                <a:cs typeface="MS PGothic" charset="0"/>
              </a:rPr>
              <a:t>Thinning</a:t>
            </a: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 of IASI radiances 125 km -&gt; 100 km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fr-FR" sz="24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2 </a:t>
            </a:r>
            <a:r>
              <a:rPr lang="fr-FR" sz="2400" dirty="0" err="1" smtClean="0">
                <a:latin typeface="Liberation Sans" charset="0"/>
                <a:ea typeface="ＭＳ Ｐゴシック" charset="0"/>
                <a:cs typeface="MS PGothic" charset="0"/>
              </a:rPr>
              <a:t>channels</a:t>
            </a: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 @ 183 GHz </a:t>
            </a:r>
            <a:r>
              <a:rPr lang="fr-FR" sz="2400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 GMI/GPM</a:t>
            </a:r>
          </a:p>
          <a:p>
            <a:pPr eaLnBrk="1" hangingPunct="1">
              <a:defRPr/>
            </a:pPr>
            <a:endParaRPr lang="fr-FR" sz="24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3 </a:t>
            </a:r>
            <a:r>
              <a:rPr lang="fr-FR" sz="2400" dirty="0" err="1" smtClean="0">
                <a:latin typeface="Liberation Sans" charset="0"/>
                <a:ea typeface="ＭＳ Ｐゴシック" charset="0"/>
                <a:cs typeface="MS PGothic" charset="0"/>
              </a:rPr>
              <a:t>channels</a:t>
            </a: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 @ 183 GHz </a:t>
            </a:r>
            <a:r>
              <a:rPr lang="fr-FR" sz="2400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 MWHS-2/</a:t>
            </a: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FY-3C</a:t>
            </a:r>
            <a:endParaRPr lang="fr-FR" sz="24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fr-FR" sz="24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fr-FR" sz="2400" dirty="0" err="1" smtClean="0">
                <a:latin typeface="Liberation Sans" charset="0"/>
                <a:ea typeface="ＭＳ Ｐゴシック" charset="0"/>
                <a:cs typeface="MS PGothic" charset="0"/>
              </a:rPr>
              <a:t>Thinning</a:t>
            </a: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 of CSR </a:t>
            </a:r>
            <a:r>
              <a:rPr lang="fr-FR" sz="2400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 GEO 250 km -&gt; 125 km 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fr-FR" sz="24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fr-FR" sz="2400" dirty="0">
                <a:latin typeface="Liberation Sans" charset="0"/>
                <a:ea typeface="ＭＳ Ｐゴシック" charset="0"/>
                <a:cs typeface="MS PGothic" charset="0"/>
              </a:rPr>
              <a:t>4</a:t>
            </a: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400" dirty="0" err="1" smtClean="0">
                <a:latin typeface="Liberation Sans" charset="0"/>
                <a:ea typeface="ＭＳ Ｐゴシック" charset="0"/>
                <a:cs typeface="MS PGothic" charset="0"/>
              </a:rPr>
              <a:t>window</a:t>
            </a: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400" dirty="0" err="1" smtClean="0">
                <a:latin typeface="Liberation Sans" charset="0"/>
                <a:ea typeface="ＭＳ Ｐゴシック" charset="0"/>
                <a:cs typeface="MS PGothic" charset="0"/>
              </a:rPr>
              <a:t>channels</a:t>
            </a: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 over </a:t>
            </a:r>
            <a:r>
              <a:rPr lang="fr-FR" sz="2400" dirty="0" err="1" smtClean="0">
                <a:latin typeface="Liberation Sans" charset="0"/>
                <a:ea typeface="ＭＳ Ｐゴシック" charset="0"/>
                <a:cs typeface="MS PGothic" charset="0"/>
              </a:rPr>
              <a:t>oceans</a:t>
            </a: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 </a:t>
            </a:r>
            <a:r>
              <a:rPr lang="fr-FR" sz="2400" dirty="0" err="1" smtClean="0">
                <a:latin typeface="Liberation Sans" charset="0"/>
                <a:ea typeface="ＭＳ Ｐゴシック" charset="0"/>
                <a:cs typeface="MS PGothic" charset="0"/>
              </a:rPr>
              <a:t>from</a:t>
            </a:r>
            <a:r>
              <a:rPr lang="fr-FR" sz="2400" dirty="0" smtClean="0">
                <a:latin typeface="Liberation Sans" charset="0"/>
                <a:ea typeface="ＭＳ Ｐゴシック" charset="0"/>
                <a:cs typeface="MS PGothic" charset="0"/>
              </a:rPr>
              <a:t> METEOSAT-8 and -10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fr-FR" sz="16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0"/>
              <a:buChar char="§"/>
              <a:defRPr/>
            </a:pPr>
            <a:endParaRPr lang="fr-FR" sz="2000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0"/>
              <a:buChar char="§"/>
              <a:defRPr/>
            </a:pPr>
            <a:endParaRPr lang="fr-FR" dirty="0" smtClean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fr-FR" sz="2400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marL="1257300" lvl="2" indent="-342900" eaLnBrk="1" hangingPunct="1">
              <a:buFont typeface="Webdings" charset="0"/>
              <a:buNone/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lvl="1" eaLnBrk="1" hangingPunct="1">
              <a:buFont typeface="Wingdings" charset="0"/>
              <a:buChar char="q"/>
              <a:defRPr/>
            </a:pPr>
            <a:endParaRPr lang="fr-FR" b="1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  <a:p>
            <a:pPr eaLnBrk="1" hangingPunct="1">
              <a:defRPr/>
            </a:pPr>
            <a:endParaRPr lang="fr-FR" dirty="0">
              <a:latin typeface="Liberation Sans" charset="0"/>
              <a:ea typeface="ＭＳ Ｐゴシック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6873875" cy="992187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Observation evolution in ARPEGE</a:t>
            </a:r>
          </a:p>
        </p:txBody>
      </p:sp>
      <p:pic>
        <p:nvPicPr>
          <p:cNvPr id="20482" name="Image 1" descr="evol_obs_mens_o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282700"/>
            <a:ext cx="81216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ZoneTexte 7"/>
          <p:cNvSpPr txBox="1">
            <a:spLocks noChangeArrowheads="1"/>
          </p:cNvSpPr>
          <p:nvPr/>
        </p:nvSpPr>
        <p:spPr bwMode="auto">
          <a:xfrm>
            <a:off x="1214438" y="1989138"/>
            <a:ext cx="1052512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solidFill>
                  <a:srgbClr val="FF0000"/>
                </a:solidFill>
              </a:rPr>
              <a:t>CONV</a:t>
            </a:r>
          </a:p>
          <a:p>
            <a:pPr eaLnBrk="1" hangingPunct="1"/>
            <a:r>
              <a:rPr lang="fr-FR" b="1">
                <a:solidFill>
                  <a:srgbClr val="0000FF"/>
                </a:solidFill>
              </a:rPr>
              <a:t>SAT 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146675" y="2068513"/>
            <a:ext cx="915988" cy="493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5700713" y="2820988"/>
            <a:ext cx="723900" cy="43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6" name="ZoneTexte 8"/>
          <p:cNvSpPr txBox="1">
            <a:spLocks noChangeArrowheads="1"/>
          </p:cNvSpPr>
          <p:nvPr/>
        </p:nvSpPr>
        <p:spPr bwMode="auto">
          <a:xfrm>
            <a:off x="6062663" y="1792288"/>
            <a:ext cx="10969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latin typeface="Arial" charset="0"/>
                <a:cs typeface="Arial" charset="0"/>
              </a:rPr>
              <a:t>available</a:t>
            </a:r>
          </a:p>
        </p:txBody>
      </p:sp>
      <p:sp>
        <p:nvSpPr>
          <p:cNvPr id="20487" name="ZoneTexte 11"/>
          <p:cNvSpPr txBox="1">
            <a:spLocks noChangeArrowheads="1"/>
          </p:cNvSpPr>
          <p:nvPr/>
        </p:nvSpPr>
        <p:spPr bwMode="auto">
          <a:xfrm>
            <a:off x="6613525" y="2562225"/>
            <a:ext cx="7699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used</a:t>
            </a:r>
          </a:p>
        </p:txBody>
      </p:sp>
      <p:sp>
        <p:nvSpPr>
          <p:cNvPr id="2" name="Ellipse 1"/>
          <p:cNvSpPr/>
          <p:nvPr/>
        </p:nvSpPr>
        <p:spPr>
          <a:xfrm>
            <a:off x="7978588" y="2962275"/>
            <a:ext cx="388471" cy="296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410450" cy="992187"/>
          </a:xfrm>
        </p:spPr>
        <p:txBody>
          <a:bodyPr/>
          <a:lstStyle/>
          <a:p>
            <a:pPr eaLnBrk="1" hangingPunct="1"/>
            <a:r>
              <a:rPr lang="fr-FR">
                <a:latin typeface="Liberation Sans" charset="0"/>
                <a:ea typeface="ＭＳ Ｐゴシック" charset="0"/>
                <a:cs typeface="MS PGothic" charset="0"/>
              </a:rPr>
              <a:t>Observations in ARPEGE</a:t>
            </a:r>
          </a:p>
        </p:txBody>
      </p:sp>
      <p:sp>
        <p:nvSpPr>
          <p:cNvPr id="22530" name="ZoneTexte 8"/>
          <p:cNvSpPr txBox="1">
            <a:spLocks noChangeArrowheads="1"/>
          </p:cNvSpPr>
          <p:nvPr/>
        </p:nvSpPr>
        <p:spPr bwMode="auto">
          <a:xfrm>
            <a:off x="852488" y="5715000"/>
            <a:ext cx="3081337" cy="708025"/>
          </a:xfrm>
          <a:prstGeom prst="rect">
            <a:avLst/>
          </a:prstGeom>
          <a:solidFill>
            <a:srgbClr val="FCD5B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>
                <a:latin typeface="Arial" charset="0"/>
                <a:cs typeface="Arial" charset="0"/>
              </a:rPr>
              <a:t>Fraction of observation types (since 12/2017)</a:t>
            </a:r>
          </a:p>
        </p:txBody>
      </p:sp>
      <p:sp>
        <p:nvSpPr>
          <p:cNvPr id="22531" name="ZoneTexte 9"/>
          <p:cNvSpPr txBox="1">
            <a:spLocks noChangeArrowheads="1"/>
          </p:cNvSpPr>
          <p:nvPr/>
        </p:nvSpPr>
        <p:spPr bwMode="auto">
          <a:xfrm>
            <a:off x="1338263" y="3022600"/>
            <a:ext cx="65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rgbClr val="FFFFFF"/>
                </a:solidFill>
              </a:rPr>
              <a:t>IASI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49800" y="1149350"/>
            <a:ext cx="4157663" cy="47085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/>
              <a:t>Satellite observations (90 %)</a:t>
            </a:r>
          </a:p>
          <a:p>
            <a:pPr>
              <a:defRPr/>
            </a:pPr>
            <a:r>
              <a:rPr lang="fr-FR" sz="2000" dirty="0"/>
              <a:t>-&gt; Infra-</a:t>
            </a:r>
            <a:r>
              <a:rPr lang="fr-FR" sz="2000" dirty="0" err="1"/>
              <a:t>red</a:t>
            </a:r>
            <a:r>
              <a:rPr lang="fr-FR" sz="2000" dirty="0"/>
              <a:t> radiances (70 %)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b="1" dirty="0">
                <a:solidFill>
                  <a:srgbClr val="999900"/>
                </a:solidFill>
              </a:rPr>
              <a:t>IASI (METOP-A + B)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b="1" dirty="0" err="1">
                <a:solidFill>
                  <a:srgbClr val="66FF99"/>
                </a:solidFill>
              </a:rPr>
              <a:t>CrIS</a:t>
            </a:r>
            <a:r>
              <a:rPr lang="fr-FR" sz="2000" b="1" dirty="0">
                <a:solidFill>
                  <a:srgbClr val="66FF99"/>
                </a:solidFill>
              </a:rPr>
              <a:t>/Suomi-NPP </a:t>
            </a:r>
            <a:r>
              <a:rPr lang="fr-FR" sz="2000" b="1" dirty="0"/>
              <a:t>/</a:t>
            </a:r>
            <a:r>
              <a:rPr lang="fr-FR" sz="2000" b="1" dirty="0">
                <a:solidFill>
                  <a:srgbClr val="66FF99"/>
                </a:solidFill>
              </a:rPr>
              <a:t> </a:t>
            </a:r>
            <a:r>
              <a:rPr lang="fr-FR" sz="2000" b="1" dirty="0">
                <a:solidFill>
                  <a:srgbClr val="FF3AE4"/>
                </a:solidFill>
              </a:rPr>
              <a:t>AIRS/Aqua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b="1" dirty="0">
                <a:solidFill>
                  <a:srgbClr val="33FFFF"/>
                </a:solidFill>
              </a:rPr>
              <a:t>CSR </a:t>
            </a:r>
            <a:r>
              <a:rPr lang="fr-FR" sz="2000" b="1" dirty="0" err="1">
                <a:solidFill>
                  <a:srgbClr val="33FFFF"/>
                </a:solidFill>
              </a:rPr>
              <a:t>from</a:t>
            </a:r>
            <a:r>
              <a:rPr lang="fr-FR" sz="2000" b="1" dirty="0">
                <a:solidFill>
                  <a:srgbClr val="33FFFF"/>
                </a:solidFill>
              </a:rPr>
              <a:t> GEO satellites</a:t>
            </a:r>
          </a:p>
          <a:p>
            <a:pPr>
              <a:defRPr/>
            </a:pPr>
            <a:r>
              <a:rPr lang="fr-FR" sz="2000" dirty="0"/>
              <a:t>-&gt; </a:t>
            </a:r>
            <a:r>
              <a:rPr lang="fr-FR" sz="2000" dirty="0" err="1"/>
              <a:t>Microwave</a:t>
            </a:r>
            <a:r>
              <a:rPr lang="fr-FR" sz="2000" dirty="0"/>
              <a:t> radiances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b="1" dirty="0">
                <a:solidFill>
                  <a:srgbClr val="0000FF"/>
                </a:solidFill>
              </a:rPr>
              <a:t>AMSU-A (NOAA/Aqua/METOP)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b="1" dirty="0">
                <a:solidFill>
                  <a:srgbClr val="000090"/>
                </a:solidFill>
              </a:rPr>
              <a:t>MHS (NOAA/METOP)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b="1" dirty="0">
                <a:solidFill>
                  <a:srgbClr val="66CCFF"/>
                </a:solidFill>
              </a:rPr>
              <a:t>ATMS (Suomi-NPP)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b="1" dirty="0">
                <a:solidFill>
                  <a:srgbClr val="FFFF00"/>
                </a:solidFill>
              </a:rPr>
              <a:t>SSMI/S (DMSP F17/F18)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b="1" dirty="0">
                <a:solidFill>
                  <a:srgbClr val="FF6666"/>
                </a:solidFill>
              </a:rPr>
              <a:t>SAPHIR (</a:t>
            </a:r>
            <a:r>
              <a:rPr lang="fr-FR" sz="2000" b="1" dirty="0" err="1">
                <a:solidFill>
                  <a:srgbClr val="FF6666"/>
                </a:solidFill>
              </a:rPr>
              <a:t>Megha</a:t>
            </a:r>
            <a:r>
              <a:rPr lang="fr-FR" sz="2000" b="1" dirty="0">
                <a:solidFill>
                  <a:srgbClr val="FF6666"/>
                </a:solidFill>
              </a:rPr>
              <a:t>-Tropiques)</a:t>
            </a:r>
          </a:p>
          <a:p>
            <a:pPr>
              <a:defRPr/>
            </a:pPr>
            <a:r>
              <a:rPr lang="fr-FR" sz="2000" dirty="0"/>
              <a:t>-&gt; </a:t>
            </a:r>
            <a:r>
              <a:rPr lang="fr-FR" sz="2000" b="1" dirty="0">
                <a:solidFill>
                  <a:srgbClr val="660066"/>
                </a:solidFill>
              </a:rPr>
              <a:t>GNSS-RO + GB</a:t>
            </a:r>
          </a:p>
          <a:p>
            <a:pPr>
              <a:defRPr/>
            </a:pPr>
            <a:r>
              <a:rPr lang="fr-FR" sz="2000" dirty="0"/>
              <a:t>-&gt; </a:t>
            </a:r>
            <a:r>
              <a:rPr lang="fr-FR" sz="2000" b="1" dirty="0" err="1">
                <a:solidFill>
                  <a:srgbClr val="00FF00"/>
                </a:solidFill>
              </a:rPr>
              <a:t>AMVs</a:t>
            </a:r>
            <a:r>
              <a:rPr lang="fr-FR" sz="2000" dirty="0"/>
              <a:t> + </a:t>
            </a:r>
            <a:r>
              <a:rPr lang="fr-FR" sz="2000" b="1" dirty="0" err="1">
                <a:solidFill>
                  <a:srgbClr val="008080"/>
                </a:solidFill>
              </a:rPr>
              <a:t>Scatterometer</a:t>
            </a:r>
            <a:r>
              <a:rPr lang="fr-FR" sz="2000" b="1" dirty="0">
                <a:solidFill>
                  <a:srgbClr val="008080"/>
                </a:solidFill>
              </a:rPr>
              <a:t> </a:t>
            </a:r>
            <a:r>
              <a:rPr lang="fr-FR" sz="2000" b="1" dirty="0" err="1">
                <a:solidFill>
                  <a:srgbClr val="008080"/>
                </a:solidFill>
              </a:rPr>
              <a:t>winds</a:t>
            </a:r>
            <a:endParaRPr lang="fr-FR" sz="2000" b="1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fr-FR" sz="2000" b="1" dirty="0" err="1"/>
              <a:t>Conventional</a:t>
            </a:r>
            <a:r>
              <a:rPr lang="fr-FR" sz="2000" b="1" dirty="0"/>
              <a:t> observations (10 %)</a:t>
            </a:r>
          </a:p>
          <a:p>
            <a:pPr>
              <a:defRPr/>
            </a:pPr>
            <a:r>
              <a:rPr lang="fr-FR" sz="2000" dirty="0"/>
              <a:t>-&gt; </a:t>
            </a:r>
            <a:r>
              <a:rPr lang="fr-FR" sz="2000" b="1" dirty="0" err="1">
                <a:solidFill>
                  <a:srgbClr val="008000"/>
                </a:solidFill>
              </a:rPr>
              <a:t>Aircrafts</a:t>
            </a:r>
            <a:r>
              <a:rPr lang="fr-FR" sz="2000" dirty="0"/>
              <a:t>, </a:t>
            </a:r>
            <a:r>
              <a:rPr lang="fr-FR" sz="2000" b="1" dirty="0">
                <a:solidFill>
                  <a:srgbClr val="800000"/>
                </a:solidFill>
              </a:rPr>
              <a:t>surface</a:t>
            </a:r>
            <a:r>
              <a:rPr lang="fr-FR" sz="2000" dirty="0"/>
              <a:t>, </a:t>
            </a:r>
            <a:r>
              <a:rPr lang="fr-FR" sz="2000" b="1" dirty="0">
                <a:solidFill>
                  <a:srgbClr val="CC66FF"/>
                </a:solidFill>
              </a:rPr>
              <a:t>RAOB</a:t>
            </a:r>
            <a:endParaRPr lang="fr-FR" b="1" dirty="0">
              <a:solidFill>
                <a:srgbClr val="CC66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749800" y="6018213"/>
            <a:ext cx="305435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latin typeface="Arial"/>
                <a:cs typeface="Arial"/>
              </a:rPr>
              <a:t>Spatial </a:t>
            </a:r>
            <a:r>
              <a:rPr lang="fr-FR" sz="1600" dirty="0" err="1">
                <a:latin typeface="Arial"/>
                <a:cs typeface="Arial"/>
              </a:rPr>
              <a:t>thinning</a:t>
            </a:r>
            <a:r>
              <a:rPr lang="fr-FR" sz="1600" dirty="0">
                <a:latin typeface="Arial"/>
                <a:cs typeface="Arial"/>
              </a:rPr>
              <a:t> of satellite </a:t>
            </a:r>
            <a:r>
              <a:rPr lang="fr-FR" sz="1600" dirty="0" err="1">
                <a:latin typeface="Arial"/>
                <a:cs typeface="Arial"/>
              </a:rPr>
              <a:t>obs</a:t>
            </a:r>
            <a:r>
              <a:rPr lang="fr-FR" sz="1600" dirty="0">
                <a:latin typeface="Arial"/>
                <a:cs typeface="Arial"/>
              </a:rPr>
              <a:t>  </a:t>
            </a:r>
            <a:r>
              <a:rPr lang="fr-FR" sz="1600" dirty="0" err="1">
                <a:latin typeface="Arial"/>
                <a:cs typeface="Arial"/>
              </a:rPr>
              <a:t>between</a:t>
            </a:r>
            <a:r>
              <a:rPr lang="fr-FR" sz="1600" dirty="0">
                <a:latin typeface="Arial"/>
                <a:cs typeface="Arial"/>
              </a:rPr>
              <a:t> 250 and </a:t>
            </a:r>
            <a:r>
              <a:rPr lang="fr-FR" sz="1600" b="1" dirty="0">
                <a:latin typeface="Arial"/>
                <a:cs typeface="Arial"/>
              </a:rPr>
              <a:t>100</a:t>
            </a:r>
            <a:r>
              <a:rPr lang="fr-FR" sz="1600" dirty="0">
                <a:latin typeface="Arial"/>
                <a:cs typeface="Arial"/>
              </a:rPr>
              <a:t> km</a:t>
            </a:r>
          </a:p>
        </p:txBody>
      </p:sp>
      <p:pic>
        <p:nvPicPr>
          <p:cNvPr id="22534" name="Image 3" descr="nbobs_o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325563"/>
            <a:ext cx="4318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4475" y="1325563"/>
            <a:ext cx="1752600" cy="461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28 x 10</a:t>
            </a:r>
            <a:r>
              <a:rPr lang="fr-FR" baseline="30000" dirty="0"/>
              <a:t>6</a:t>
            </a:r>
            <a:r>
              <a:rPr lang="fr-FR" dirty="0"/>
              <a:t>/</a:t>
            </a:r>
            <a:r>
              <a:rPr lang="fr-FR" dirty="0" err="1"/>
              <a:t>day</a:t>
            </a:r>
            <a:endParaRPr lang="fr-FR" dirty="0"/>
          </a:p>
        </p:txBody>
      </p:sp>
      <p:sp>
        <p:nvSpPr>
          <p:cNvPr id="22536" name="ZoneTexte 4"/>
          <p:cNvSpPr txBox="1">
            <a:spLocks noChangeArrowheads="1"/>
          </p:cNvSpPr>
          <p:nvPr/>
        </p:nvSpPr>
        <p:spPr bwMode="auto">
          <a:xfrm>
            <a:off x="1385888" y="2836863"/>
            <a:ext cx="681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solidFill>
                  <a:srgbClr val="D9D9D9"/>
                </a:solidFill>
              </a:rPr>
              <a:t>IASI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MF-presenta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MF-presentatio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MF-presentation.pot</Template>
  <TotalTime>3794</TotalTime>
  <Words>1884</Words>
  <Application>Microsoft Macintosh PowerPoint</Application>
  <PresentationFormat>Présentation à l'écran (4:3)</PresentationFormat>
  <Paragraphs>389</Paragraphs>
  <Slides>31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3_MF-presentation</vt:lpstr>
      <vt:lpstr>2nd GODEX-NWP meeting: Météo-France status report</vt:lpstr>
      <vt:lpstr>Outline</vt:lpstr>
      <vt:lpstr>Evolution of HPC at Météo-France </vt:lpstr>
      <vt:lpstr>Super-computers at Météo-France</vt:lpstr>
      <vt:lpstr>Global model ARPEGE (high resolution)</vt:lpstr>
      <vt:lpstr>Global model ARPEGE (ensemble)</vt:lpstr>
      <vt:lpstr>Changes in observation usage  (12/2017)</vt:lpstr>
      <vt:lpstr>Observation evolution in ARPEGE</vt:lpstr>
      <vt:lpstr>Observations in ARPEGE</vt:lpstr>
      <vt:lpstr>Observations in ARPEGE</vt:lpstr>
      <vt:lpstr>Forecast scores for ARPEGE (Z @ 500hPa)</vt:lpstr>
      <vt:lpstr>The MF upper air network (2018)</vt:lpstr>
      <vt:lpstr>Regional model AROME (France)</vt:lpstr>
      <vt:lpstr>Observations in AROME 3D-Var</vt:lpstr>
      <vt:lpstr>Information content of observations</vt:lpstr>
      <vt:lpstr>Regional model AROME (overseas)</vt:lpstr>
      <vt:lpstr>Regional model AROME (ensemble)</vt:lpstr>
      <vt:lpstr>Current e-suite (operational in 02/2019)</vt:lpstr>
      <vt:lpstr>Changes in observation usage (02/2019)</vt:lpstr>
      <vt:lpstr>Current e-suite (CY43T2) – illustrations</vt:lpstr>
      <vt:lpstr>Current e-suite (CY43T2) – forecast scores</vt:lpstr>
      <vt:lpstr>Current e-suite (CY43T2) – score cards</vt:lpstr>
      <vt:lpstr>IASI and CrIS inter-channel correlations</vt:lpstr>
      <vt:lpstr>Increase of IASI channels over continents</vt:lpstr>
      <vt:lpstr>Monitoring of MW conical scan radiometers</vt:lpstr>
      <vt:lpstr>GNSS-RO monitoring (current e-suite)</vt:lpstr>
      <vt:lpstr>Additional European radars for AROME</vt:lpstr>
      <vt:lpstr>Recent difficulties @ MF with observations</vt:lpstr>
      <vt:lpstr>Plans for new observation types</vt:lpstr>
      <vt:lpstr>Other studies</vt:lpstr>
      <vt:lpstr>Thank you for your attention !</vt:lpstr>
    </vt:vector>
  </TitlesOfParts>
  <Company>Météo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lignes éventuellement trois lignes possibles </dc:title>
  <dc:creator>Philippe MESSAGER</dc:creator>
  <cp:lastModifiedBy>Jean-François MAHFOUF</cp:lastModifiedBy>
  <cp:revision>275</cp:revision>
  <cp:lastPrinted>2015-09-04T08:18:57Z</cp:lastPrinted>
  <dcterms:created xsi:type="dcterms:W3CDTF">2016-03-17T16:24:47Z</dcterms:created>
  <dcterms:modified xsi:type="dcterms:W3CDTF">2018-11-28T02:58:48Z</dcterms:modified>
</cp:coreProperties>
</file>